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7"/>
  </p:notesMasterIdLst>
  <p:sldIdLst>
    <p:sldId id="256" r:id="rId2"/>
    <p:sldId id="295" r:id="rId3"/>
    <p:sldId id="297" r:id="rId4"/>
    <p:sldId id="259" r:id="rId5"/>
    <p:sldId id="275" r:id="rId6"/>
    <p:sldId id="296" r:id="rId7"/>
    <p:sldId id="281" r:id="rId8"/>
    <p:sldId id="276" r:id="rId9"/>
    <p:sldId id="282" r:id="rId10"/>
    <p:sldId id="283" r:id="rId11"/>
    <p:sldId id="278" r:id="rId12"/>
    <p:sldId id="279" r:id="rId13"/>
    <p:sldId id="284" r:id="rId14"/>
    <p:sldId id="285" r:id="rId15"/>
    <p:sldId id="286" r:id="rId16"/>
    <p:sldId id="287" r:id="rId17"/>
    <p:sldId id="288" r:id="rId18"/>
    <p:sldId id="263" r:id="rId19"/>
    <p:sldId id="289" r:id="rId20"/>
    <p:sldId id="293" r:id="rId21"/>
    <p:sldId id="277" r:id="rId22"/>
    <p:sldId id="290" r:id="rId23"/>
    <p:sldId id="291" r:id="rId24"/>
    <p:sldId id="264" r:id="rId25"/>
    <p:sldId id="298" r:id="rId26"/>
    <p:sldId id="299" r:id="rId27"/>
    <p:sldId id="300" r:id="rId28"/>
    <p:sldId id="268" r:id="rId29"/>
    <p:sldId id="292" r:id="rId30"/>
    <p:sldId id="269" r:id="rId31"/>
    <p:sldId id="270" r:id="rId32"/>
    <p:sldId id="271" r:id="rId33"/>
    <p:sldId id="280" r:id="rId34"/>
    <p:sldId id="294" r:id="rId35"/>
    <p:sldId id="272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95"/>
            <p14:sldId id="297"/>
            <p14:sldId id="259"/>
            <p14:sldId id="275"/>
            <p14:sldId id="296"/>
            <p14:sldId id="281"/>
            <p14:sldId id="276"/>
            <p14:sldId id="282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63"/>
            <p14:sldId id="289"/>
            <p14:sldId id="293"/>
            <p14:sldId id="277"/>
            <p14:sldId id="290"/>
            <p14:sldId id="291"/>
            <p14:sldId id="264"/>
            <p14:sldId id="298"/>
            <p14:sldId id="299"/>
            <p14:sldId id="300"/>
            <p14:sldId id="268"/>
            <p14:sldId id="292"/>
            <p14:sldId id="269"/>
            <p14:sldId id="270"/>
            <p14:sldId id="271"/>
            <p14:sldId id="280"/>
            <p14:sldId id="294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93" d="100"/>
          <a:sy n="93" d="100"/>
        </p:scale>
        <p:origin x="18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9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398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39AE2E-C36C-4442-B791-F7AA324F9C05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8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772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C++ </a:t>
            </a:r>
            <a:r>
              <a:rPr lang="ko-KR" altLang="en-US" dirty="0"/>
              <a:t>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7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3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0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A4110F7-EC72-B9E3-CC2F-ABD828AC61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시작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AFDB6D-AF2C-0619-483C-5458E082C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 </a:t>
            </a:r>
            <a:r>
              <a:rPr lang="ko-KR" altLang="en-US"/>
              <a:t>언어에 추가한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함수 중복</a:t>
            </a:r>
            <a:r>
              <a:rPr lang="en-US" altLang="ko-KR" dirty="0"/>
              <a:t>(function overloading)</a:t>
            </a:r>
          </a:p>
          <a:p>
            <a:pPr lvl="2"/>
            <a:r>
              <a:rPr lang="ko-KR" altLang="en-US" dirty="0"/>
              <a:t>매개 변수의 개수나 타입이 다른 동일한 이름의 함수들 선언</a:t>
            </a:r>
          </a:p>
          <a:p>
            <a:pPr lvl="1"/>
            <a:r>
              <a:rPr lang="ko-KR" altLang="en-US" dirty="0"/>
              <a:t>디폴트 매개 변수</a:t>
            </a:r>
            <a:r>
              <a:rPr lang="en-US" altLang="ko-KR" dirty="0"/>
              <a:t>(default parameter)</a:t>
            </a:r>
          </a:p>
          <a:p>
            <a:pPr lvl="2"/>
            <a:r>
              <a:rPr lang="ko-KR" altLang="en-US" dirty="0"/>
              <a:t>매개 변수에 디폴트 값이 전달되도록 함수 선언</a:t>
            </a:r>
          </a:p>
          <a:p>
            <a:pPr lvl="1"/>
            <a:r>
              <a:rPr lang="ko-KR" altLang="en-US" dirty="0"/>
              <a:t>참조와 참조 변수</a:t>
            </a:r>
            <a:r>
              <a:rPr lang="en-US" altLang="ko-KR" dirty="0"/>
              <a:t>(reference)</a:t>
            </a:r>
          </a:p>
          <a:p>
            <a:pPr lvl="2"/>
            <a:r>
              <a:rPr lang="ko-KR" altLang="en-US" dirty="0"/>
              <a:t>하나의 변수에 별명을 사용하는 참조 변수 도입</a:t>
            </a:r>
          </a:p>
          <a:p>
            <a:pPr lvl="1"/>
            <a:r>
              <a:rPr lang="ko-KR" altLang="en-US" dirty="0"/>
              <a:t>참조에 의한 호출</a:t>
            </a:r>
            <a:r>
              <a:rPr lang="en-US" altLang="ko-KR" dirty="0"/>
              <a:t>(call-by-reference)</a:t>
            </a:r>
          </a:p>
          <a:p>
            <a:pPr lvl="2"/>
            <a:r>
              <a:rPr lang="ko-KR" altLang="en-US" dirty="0"/>
              <a:t>함수 호출 시 참조 전달</a:t>
            </a:r>
          </a:p>
          <a:p>
            <a:pPr lvl="1"/>
            <a:r>
              <a:rPr lang="en-US" altLang="ko-KR" dirty="0"/>
              <a:t>new/delete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2"/>
            <a:r>
              <a:rPr lang="ko-KR" altLang="en-US" dirty="0"/>
              <a:t>동적 메모리 할당</a:t>
            </a:r>
            <a:r>
              <a:rPr lang="en-US" altLang="ko-KR" dirty="0"/>
              <a:t>/</a:t>
            </a:r>
            <a:r>
              <a:rPr lang="ko-KR" altLang="en-US" dirty="0"/>
              <a:t>해제를 위해 </a:t>
            </a:r>
            <a:r>
              <a:rPr lang="en-US" altLang="ko-KR" dirty="0"/>
              <a:t>new</a:t>
            </a:r>
            <a:r>
              <a:rPr lang="ko-KR" altLang="en-US" dirty="0"/>
              <a:t>와 </a:t>
            </a:r>
            <a:r>
              <a:rPr lang="en-US" altLang="ko-KR" dirty="0"/>
              <a:t>delete </a:t>
            </a:r>
            <a:r>
              <a:rPr lang="ko-KR" altLang="en-US" dirty="0"/>
              <a:t>연산자 도입</a:t>
            </a:r>
            <a:endParaRPr lang="en-US" altLang="ko-KR" dirty="0"/>
          </a:p>
          <a:p>
            <a:pPr lvl="1"/>
            <a:r>
              <a:rPr lang="ko-KR" altLang="en-US" dirty="0"/>
              <a:t>연산자 재정의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C++ </a:t>
            </a:r>
            <a:r>
              <a:rPr lang="ko-KR" altLang="en-US" dirty="0"/>
              <a:t>연산자에 새로운 연산 정의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함수와 클래스</a:t>
            </a:r>
            <a:endParaRPr lang="en-US" altLang="ko-KR" dirty="0"/>
          </a:p>
          <a:p>
            <a:pPr lvl="2"/>
            <a:r>
              <a:rPr lang="ko-KR" altLang="en-US" dirty="0"/>
              <a:t>데이터 타입에 의존하지 않고 일반화시킨 함수나 클래스 작성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37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/>
              <a:t>캡슐화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pPr lvl="1"/>
            <a:r>
              <a:rPr lang="ko-KR" altLang="en-US" dirty="0"/>
              <a:t>데이터를 캡슐로 싸서 외부의 접근으로부터 보호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에서 클래스</a:t>
            </a:r>
            <a:r>
              <a:rPr lang="en-US" altLang="ko-KR" dirty="0"/>
              <a:t>(class </a:t>
            </a:r>
            <a:r>
              <a:rPr lang="ko-KR" altLang="en-US" dirty="0"/>
              <a:t>키워드</a:t>
            </a:r>
            <a:r>
              <a:rPr lang="en-US" altLang="ko-KR" dirty="0"/>
              <a:t>)</a:t>
            </a:r>
            <a:r>
              <a:rPr lang="ko-KR" altLang="en-US" dirty="0"/>
              <a:t>로 캡슐 표현</a:t>
            </a:r>
            <a:endParaRPr lang="en-US" altLang="ko-KR" dirty="0"/>
          </a:p>
          <a:p>
            <a:r>
              <a:rPr lang="ko-KR" altLang="en-US" dirty="0"/>
              <a:t>클래스와 객체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en-US" altLang="ko-KR" dirty="0"/>
              <a:t>– </a:t>
            </a:r>
            <a:r>
              <a:rPr lang="ko-KR" altLang="en-US" dirty="0"/>
              <a:t>객체를 만드는 틀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en-US" altLang="ko-KR" dirty="0"/>
              <a:t>– </a:t>
            </a:r>
            <a:r>
              <a:rPr lang="ko-KR" altLang="en-US" dirty="0"/>
              <a:t>클래스라는 틀에서 생겨난 실체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(object), </a:t>
            </a:r>
            <a:r>
              <a:rPr lang="ko-KR" altLang="en-US" dirty="0"/>
              <a:t>실체</a:t>
            </a:r>
            <a:r>
              <a:rPr lang="en-US" altLang="ko-KR" dirty="0"/>
              <a:t>(instance)</a:t>
            </a:r>
            <a:r>
              <a:rPr lang="ko-KR" altLang="en-US" dirty="0"/>
              <a:t>는 같은 뜻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31640" y="3918462"/>
            <a:ext cx="4283603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 fontAlgn="base"/>
            <a:r>
              <a:rPr lang="en-US" altLang="ko-KR" sz="1400" dirty="0"/>
              <a:t>	private:</a:t>
            </a:r>
          </a:p>
          <a:p>
            <a:pPr defTabSz="180000" fontAlgn="base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// </a:t>
            </a:r>
            <a:r>
              <a:rPr lang="ko-KR" altLang="en-US" sz="1400" dirty="0"/>
              <a:t>반지름 값</a:t>
            </a:r>
          </a:p>
          <a:p>
            <a:pPr defTabSz="180000" fontAlgn="base"/>
            <a:r>
              <a:rPr lang="en-US" altLang="ko-KR" sz="1400" dirty="0"/>
              <a:t>	public:</a:t>
            </a:r>
          </a:p>
          <a:p>
            <a:pPr defTabSz="180000" fontAlgn="base"/>
            <a:r>
              <a:rPr lang="en-US" altLang="ko-KR" sz="1400" dirty="0"/>
              <a:t>	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 fontAlgn="base"/>
            <a:r>
              <a:rPr lang="en-US" altLang="ko-KR" sz="1400" dirty="0"/>
              <a:t>	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 fontAlgn="base"/>
            <a:r>
              <a:rPr lang="en-US" altLang="ko-KR" sz="1400" b="1" dirty="0"/>
              <a:t>};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0998" y="573927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원 객체들</a:t>
            </a:r>
            <a:r>
              <a:rPr lang="en-US" altLang="ko-KR" sz="1400" dirty="0"/>
              <a:t>(</a:t>
            </a:r>
            <a:r>
              <a:rPr lang="ko-KR" altLang="en-US" sz="1400" dirty="0"/>
              <a:t>실체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280" y="5585382"/>
            <a:ext cx="2434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원을 </a:t>
            </a:r>
            <a:r>
              <a:rPr lang="ko-KR" altLang="en-US" sz="1400"/>
              <a:t>추상화한 </a:t>
            </a:r>
            <a:r>
              <a:rPr lang="en-US" altLang="ko-KR" sz="1400" dirty="0"/>
              <a:t>Circle </a:t>
            </a:r>
            <a:r>
              <a:rPr lang="ko-KR" altLang="en-US" sz="1400" dirty="0"/>
              <a:t>클래스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68152" y="4522336"/>
            <a:ext cx="675456" cy="392688"/>
          </a:xfrm>
          <a:prstGeom prst="wedgeRoundRectCallout">
            <a:avLst>
              <a:gd name="adj1" fmla="val 78190"/>
              <a:gd name="adj2" fmla="val 161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멤버들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68" y="1377781"/>
            <a:ext cx="1505959" cy="135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39" y="1724693"/>
            <a:ext cx="1255468" cy="116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81507" y="2656977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클래스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객체를 정의하는 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719758" y="274931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객체들 </a:t>
            </a:r>
            <a:r>
              <a:rPr lang="en-US" altLang="ko-KR" sz="1200" dirty="0"/>
              <a:t>- </a:t>
            </a:r>
            <a:r>
              <a:rPr lang="ko-KR" altLang="en-US" sz="1200" dirty="0"/>
              <a:t>실체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958827" y="2204864"/>
            <a:ext cx="6960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00118" y="220486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 생성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22" y="3843144"/>
            <a:ext cx="2163442" cy="17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왼쪽 중괄호 29"/>
          <p:cNvSpPr/>
          <p:nvPr/>
        </p:nvSpPr>
        <p:spPr>
          <a:xfrm>
            <a:off x="1222572" y="4293096"/>
            <a:ext cx="360040" cy="936104"/>
          </a:xfrm>
          <a:prstGeom prst="leftBrace">
            <a:avLst>
              <a:gd name="adj1" fmla="val 2865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4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 err="1"/>
              <a:t>상속성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 상속</a:t>
            </a:r>
            <a:r>
              <a:rPr lang="en-US" altLang="ko-KR" dirty="0"/>
              <a:t>(Inheritance)</a:t>
            </a:r>
          </a:p>
          <a:p>
            <a:pPr lvl="1"/>
            <a:r>
              <a:rPr lang="ko-KR" altLang="en-US" dirty="0"/>
              <a:t>자식이 부모의 유전자를 물려 받는 것과 유사</a:t>
            </a:r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객체가 자식 클래스의 멤버와 부모 클래스에 선언된 모양 그대로 멤버들을 가지고 탄생 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036421" cy="339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79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29" y="2912483"/>
            <a:ext cx="5112568" cy="294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객체 지향 특성 </a:t>
            </a:r>
            <a:r>
              <a:rPr lang="en-US" altLang="ko-KR" dirty="0"/>
              <a:t>-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</a:p>
          <a:p>
            <a:pPr lvl="1"/>
            <a:r>
              <a:rPr lang="ko-KR" altLang="en-US" dirty="0"/>
              <a:t>하나의 기능이 경우에 따라 다르게 보이거나 다르게 작동하는 현상</a:t>
            </a:r>
            <a:endParaRPr lang="en-US" altLang="ko-KR" dirty="0"/>
          </a:p>
          <a:p>
            <a:pPr lvl="1"/>
            <a:r>
              <a:rPr lang="ko-KR" altLang="en-US" dirty="0"/>
              <a:t>연산자 중복</a:t>
            </a:r>
            <a:r>
              <a:rPr lang="en-US" altLang="ko-KR" dirty="0"/>
              <a:t>, </a:t>
            </a:r>
            <a:r>
              <a:rPr lang="ko-KR" altLang="en-US" dirty="0"/>
              <a:t>함수 중복</a:t>
            </a:r>
            <a:r>
              <a:rPr lang="en-US" altLang="ko-KR" dirty="0"/>
              <a:t>, </a:t>
            </a:r>
            <a:r>
              <a:rPr lang="ko-KR" altLang="en-US" dirty="0"/>
              <a:t>함수 재정의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7809" y="2872680"/>
            <a:ext cx="474112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	2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3		--&gt; 5</a:t>
            </a:r>
            <a:endParaRPr lang="ko-KR" altLang="en-US" sz="1400" dirty="0"/>
          </a:p>
          <a:p>
            <a:pPr fontAlgn="base" latinLnBrk="0"/>
            <a:r>
              <a:rPr lang="ko-KR" altLang="en-US" sz="1400" dirty="0"/>
              <a:t>     </a:t>
            </a:r>
            <a:r>
              <a:rPr lang="en-US" altLang="ko-KR" sz="1400" dirty="0"/>
              <a:t>"</a:t>
            </a:r>
            <a:r>
              <a:rPr lang="ko-KR" altLang="en-US" sz="1400" dirty="0"/>
              <a:t>남자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"</a:t>
            </a:r>
            <a:r>
              <a:rPr lang="ko-KR" altLang="en-US" sz="1400" dirty="0"/>
              <a:t>여자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	     	--&gt; "</a:t>
            </a:r>
            <a:r>
              <a:rPr lang="ko-KR" altLang="en-US" sz="1400" dirty="0"/>
              <a:t>남자여자</a:t>
            </a:r>
            <a:r>
              <a:rPr lang="en-US" altLang="ko-KR" sz="1400" dirty="0"/>
              <a:t>"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redColor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blueColor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  </a:t>
            </a:r>
            <a:r>
              <a:rPr lang="en-US" altLang="ko-KR" sz="1400" dirty="0"/>
              <a:t>--&gt; </a:t>
            </a:r>
            <a:r>
              <a:rPr lang="en-US" altLang="ko-KR" sz="1400" dirty="0" err="1"/>
              <a:t>purpleColor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4937" y="4528281"/>
            <a:ext cx="367240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double d) { ... }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9424" y="5386383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add </a:t>
            </a:r>
            <a:r>
              <a:rPr lang="ko-KR" altLang="en-US" sz="1600" dirty="0">
                <a:solidFill>
                  <a:srgbClr val="00B050"/>
                </a:solidFill>
              </a:rPr>
              <a:t>함수 중복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7664" y="3611344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+ </a:t>
            </a:r>
            <a:r>
              <a:rPr lang="ko-KR" altLang="en-US" sz="1600" dirty="0">
                <a:solidFill>
                  <a:srgbClr val="00B050"/>
                </a:solidFill>
              </a:rPr>
              <a:t>연산자 중복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52120" y="5694160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함수 재정의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 err="1">
                <a:solidFill>
                  <a:srgbClr val="00B050"/>
                </a:solidFill>
              </a:rPr>
              <a:t>오버라이딩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++ </a:t>
            </a:r>
            <a:r>
              <a:rPr lang="ko-KR" altLang="en-US" dirty="0"/>
              <a:t>언어에서 객체 지향을 도입한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생산성 향상</a:t>
            </a:r>
            <a:endParaRPr lang="en-US" altLang="ko-KR" dirty="0"/>
          </a:p>
          <a:p>
            <a:pPr lvl="1"/>
            <a:r>
              <a:rPr lang="ko-KR" altLang="en-US" dirty="0"/>
              <a:t>소프트웨어의 생명 주기 단축 문제 해결 필요</a:t>
            </a:r>
            <a:endParaRPr lang="en-US" altLang="ko-KR" dirty="0"/>
          </a:p>
          <a:p>
            <a:pPr lvl="1"/>
            <a:r>
              <a:rPr lang="ko-KR" altLang="en-US" dirty="0"/>
              <a:t>기 작성된 코드의 재사용 필요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클래스 상속 및 객체 재사용으로 해결</a:t>
            </a:r>
            <a:endParaRPr lang="en-US" altLang="ko-KR" dirty="0"/>
          </a:p>
          <a:p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과거의 소프트웨어</a:t>
            </a:r>
            <a:endParaRPr lang="en-US" altLang="ko-KR" dirty="0"/>
          </a:p>
          <a:p>
            <a:pPr lvl="2"/>
            <a:r>
              <a:rPr lang="ko-KR" altLang="en-US" dirty="0"/>
              <a:t>수학 계산이나 통계 처리에 편리한 절차 지향 언어가 적합</a:t>
            </a:r>
            <a:endParaRPr lang="en-US" altLang="ko-KR" dirty="0"/>
          </a:p>
          <a:p>
            <a:pPr lvl="1"/>
            <a:r>
              <a:rPr lang="ko-KR" altLang="en-US" dirty="0"/>
              <a:t>현대의 소프트웨어</a:t>
            </a:r>
            <a:endParaRPr lang="en-US" altLang="ko-KR" dirty="0"/>
          </a:p>
          <a:p>
            <a:pPr lvl="2"/>
            <a:r>
              <a:rPr lang="ko-KR" altLang="en-US" dirty="0"/>
              <a:t>물체 혹은 객체의 상호 작용에 대한 묘사가 필요</a:t>
            </a:r>
            <a:endParaRPr lang="en-US" altLang="ko-KR" dirty="0"/>
          </a:p>
          <a:p>
            <a:pPr lvl="2"/>
            <a:r>
              <a:rPr lang="ko-KR" altLang="en-US" dirty="0" err="1"/>
              <a:t>실세계는</a:t>
            </a:r>
            <a:r>
              <a:rPr lang="ko-KR" altLang="en-US" dirty="0"/>
              <a:t> 객체로 구성된 세계</a:t>
            </a:r>
            <a:endParaRPr lang="en-US" altLang="ko-KR" dirty="0"/>
          </a:p>
          <a:p>
            <a:pPr lvl="2"/>
            <a:r>
              <a:rPr lang="ko-KR" altLang="en-US" dirty="0"/>
              <a:t>객체를 중심으로 하는 객체 지향 언어 적합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243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절차 지향 프로그래밍과 객체 지향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0300896" descr="EMB000014b42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4" y="808815"/>
            <a:ext cx="772151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843808" y="5351607"/>
            <a:ext cx="2232248" cy="901327"/>
          </a:xfrm>
          <a:prstGeom prst="wedgeRoundRectCallout">
            <a:avLst>
              <a:gd name="adj1" fmla="val -1630"/>
              <a:gd name="adj2" fmla="val -76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실행하고자 하는 절차대로 일련의 명령어 나열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흐름도를 설계하고 흐름도에 따라 프로그램 작성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084168" y="5273311"/>
            <a:ext cx="2016224" cy="720080"/>
          </a:xfrm>
          <a:prstGeom prst="wedgeRoundRectCallout">
            <a:avLst>
              <a:gd name="adj1" fmla="val -31562"/>
              <a:gd name="adj2" fmla="val -903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객체들을 정의하고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객체들의 상호 관계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상호 작용으로 구현</a:t>
            </a:r>
          </a:p>
        </p:txBody>
      </p:sp>
    </p:spTree>
    <p:extLst>
      <p:ext uri="{BB962C8B-B14F-4D97-AF65-F5344CB8AC3E}">
        <p14:creationId xmlns:p14="http://schemas.microsoft.com/office/powerpoint/2010/main" val="142550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와 </a:t>
            </a:r>
            <a:r>
              <a:rPr lang="ko-KR" altLang="en-US" dirty="0" err="1"/>
              <a:t>제네릭</a:t>
            </a:r>
            <a:r>
              <a:rPr lang="ko-KR" altLang="en-US" dirty="0"/>
              <a:t> 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함수와 </a:t>
            </a:r>
            <a:r>
              <a:rPr lang="ko-KR" altLang="en-US" dirty="0" err="1"/>
              <a:t>제네릭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함수</a:t>
            </a:r>
            <a:r>
              <a:rPr lang="en-US" altLang="ko-KR" dirty="0"/>
              <a:t>(generic function)</a:t>
            </a:r>
          </a:p>
          <a:p>
            <a:pPr lvl="2"/>
            <a:r>
              <a:rPr lang="ko-KR" altLang="en-US" dirty="0"/>
              <a:t>동일한 프로그램 코드에 다양한 데이터 타입을 적용할 수 있게 일반화 시킨 함수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</a:t>
            </a:r>
            <a:r>
              <a:rPr lang="en-US" altLang="ko-KR" dirty="0"/>
              <a:t>(generic class)</a:t>
            </a:r>
          </a:p>
          <a:p>
            <a:pPr lvl="2"/>
            <a:r>
              <a:rPr lang="ko-KR" altLang="en-US" dirty="0"/>
              <a:t>동일한 프로그램 코드에 다양한 데이터 타입을 적용할 수 있게 일반화 시킨 클래스</a:t>
            </a:r>
            <a:endParaRPr lang="en-US" altLang="ko-KR" dirty="0"/>
          </a:p>
          <a:p>
            <a:pPr lvl="1"/>
            <a:r>
              <a:rPr lang="en-US" altLang="ko-KR" dirty="0"/>
              <a:t>template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ko-KR" altLang="en-US" dirty="0"/>
              <a:t>템플릿 함수 혹은 템플릿 클래스라고도 부름</a:t>
            </a:r>
            <a:endParaRPr lang="en-US" altLang="ko-KR" dirty="0"/>
          </a:p>
          <a:p>
            <a:pPr lvl="1"/>
            <a:r>
              <a:rPr lang="en-US" altLang="ko-KR" dirty="0"/>
              <a:t>Java, C# </a:t>
            </a:r>
            <a:r>
              <a:rPr lang="ko-KR" altLang="en-US" dirty="0"/>
              <a:t>등 다른 언어에도 동일한 개념 있음</a:t>
            </a:r>
            <a:endParaRPr lang="en-US" altLang="ko-KR" dirty="0"/>
          </a:p>
          <a:p>
            <a:r>
              <a:rPr lang="ko-KR" altLang="en-US" dirty="0" err="1"/>
              <a:t>제네릭</a:t>
            </a:r>
            <a:r>
              <a:rPr lang="ko-KR" altLang="en-US" dirty="0"/>
              <a:t> 프로그래밍</a:t>
            </a:r>
            <a:r>
              <a:rPr lang="en-US" altLang="ko-KR" dirty="0"/>
              <a:t>(generic programming)</a:t>
            </a:r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함수와 </a:t>
            </a:r>
            <a:r>
              <a:rPr lang="ko-KR" altLang="en-US" dirty="0" err="1"/>
              <a:t>제네릭</a:t>
            </a:r>
            <a:r>
              <a:rPr lang="ko-KR" altLang="en-US" dirty="0"/>
              <a:t> 클래스를 활용하여 프로그램을 작성하는 새로운 프로그래밍 패러다임</a:t>
            </a:r>
            <a:endParaRPr lang="en-US" altLang="ko-KR" dirty="0"/>
          </a:p>
          <a:p>
            <a:pPr lvl="1"/>
            <a:r>
              <a:rPr lang="ko-KR" altLang="en-US" dirty="0"/>
              <a:t>점점 중요성이 높아지고 있음</a:t>
            </a:r>
          </a:p>
        </p:txBody>
      </p:sp>
    </p:spTree>
    <p:extLst>
      <p:ext uri="{BB962C8B-B14F-4D97-AF65-F5344CB8AC3E}">
        <p14:creationId xmlns:p14="http://schemas.microsoft.com/office/powerpoint/2010/main" val="354744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아킬레스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언어는 </a:t>
            </a:r>
            <a:r>
              <a:rPr lang="en-US" altLang="ko-KR" dirty="0"/>
              <a:t>C </a:t>
            </a:r>
            <a:r>
              <a:rPr lang="ko-KR" altLang="en-US" dirty="0"/>
              <a:t>언어와의 호환성 추구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endParaRPr lang="en-US" altLang="ko-KR" dirty="0"/>
          </a:p>
          <a:p>
            <a:pPr lvl="2"/>
            <a:r>
              <a:rPr lang="ko-KR" altLang="en-US" dirty="0"/>
              <a:t>기존에 개발된 </a:t>
            </a:r>
            <a:r>
              <a:rPr lang="en-US" altLang="ko-KR" dirty="0"/>
              <a:t>C </a:t>
            </a:r>
            <a:r>
              <a:rPr lang="ko-KR" altLang="en-US" dirty="0"/>
              <a:t>프로그램 코드 활용</a:t>
            </a:r>
            <a:endParaRPr lang="en-US" altLang="ko-KR" dirty="0"/>
          </a:p>
          <a:p>
            <a:pPr lvl="1"/>
            <a:r>
              <a:rPr lang="ko-KR" altLang="en-US" dirty="0"/>
              <a:t>단점 </a:t>
            </a:r>
            <a:endParaRPr lang="en-US" altLang="ko-KR" dirty="0"/>
          </a:p>
          <a:p>
            <a:pPr lvl="2"/>
            <a:r>
              <a:rPr lang="ko-KR" altLang="en-US" dirty="0"/>
              <a:t>캡슐화의 원칙이 무너짐</a:t>
            </a:r>
            <a:endParaRPr lang="en-US" altLang="ko-KR" dirty="0"/>
          </a:p>
          <a:p>
            <a:pPr lvl="3"/>
            <a:r>
              <a:rPr lang="en-US" altLang="ko-KR" dirty="0"/>
              <a:t>C++</a:t>
            </a:r>
            <a:r>
              <a:rPr lang="ko-KR" altLang="en-US" dirty="0"/>
              <a:t>에서 전역 변수와 전역 함수를 사용할 수 밖에 없음</a:t>
            </a:r>
            <a:endParaRPr lang="en-US" altLang="ko-KR" dirty="0"/>
          </a:p>
          <a:p>
            <a:pPr lvl="3"/>
            <a:r>
              <a:rPr lang="ko-KR" altLang="en-US" dirty="0"/>
              <a:t>부작용</a:t>
            </a:r>
            <a:r>
              <a:rPr lang="en-US" altLang="ko-KR" dirty="0"/>
              <a:t>(side effect) </a:t>
            </a:r>
            <a:r>
              <a:rPr lang="ko-KR" altLang="en-US" dirty="0"/>
              <a:t>발생 염려</a:t>
            </a:r>
          </a:p>
        </p:txBody>
      </p:sp>
    </p:spTree>
    <p:extLst>
      <p:ext uri="{BB962C8B-B14F-4D97-AF65-F5344CB8AC3E}">
        <p14:creationId xmlns:p14="http://schemas.microsoft.com/office/powerpoint/2010/main" val="336976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10" y="5373506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659230" y="1724663"/>
            <a:ext cx="1728192" cy="10472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개발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9" y="3557504"/>
            <a:ext cx="1145984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컴파일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180" y="4355268"/>
            <a:ext cx="10310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소스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(hello.cpp)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3928" y="4250953"/>
            <a:ext cx="968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목적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(hello.obj)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238867" y="2272830"/>
            <a:ext cx="284459" cy="12877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44087" y="1439683"/>
            <a:ext cx="1549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C++ </a:t>
            </a:r>
            <a:r>
              <a:rPr lang="ko-KR" altLang="en-US" sz="1400" dirty="0">
                <a:solidFill>
                  <a:srgbClr val="0070C0"/>
                </a:solidFill>
              </a:rPr>
              <a:t>라이브러리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929548" y="2498106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548" y="2618071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C++ </a:t>
            </a:r>
            <a:r>
              <a:rPr lang="ko-KR" altLang="en-US" sz="1400" dirty="0">
                <a:solidFill>
                  <a:srgbClr val="0070C0"/>
                </a:solidFill>
              </a:rPr>
              <a:t>소스 프로그램 작성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179" y="3185717"/>
            <a:ext cx="211840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"Hello";</a:t>
            </a:r>
          </a:p>
          <a:p>
            <a:pPr defTabSz="180000"/>
            <a:r>
              <a:rPr lang="en-US" altLang="ko-KR" sz="1400" dirty="0"/>
              <a:t>	return 0;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84634" y="3296846"/>
            <a:ext cx="10474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_main,12#</a:t>
            </a:r>
          </a:p>
          <a:p>
            <a:r>
              <a:rPr lang="en-US" altLang="ko-KR" sz="1400" dirty="0"/>
              <a:t>$&lt;&lt;01010</a:t>
            </a:r>
          </a:p>
          <a:p>
            <a:r>
              <a:rPr lang="en-US" altLang="ko-KR" sz="1400" dirty="0"/>
              <a:t>00000111</a:t>
            </a:r>
          </a:p>
          <a:p>
            <a:r>
              <a:rPr lang="en-US" altLang="ko-KR" sz="1400" dirty="0"/>
              <a:t>_Hello001</a:t>
            </a:r>
          </a:p>
        </p:txBody>
      </p:sp>
      <p:sp>
        <p:nvSpPr>
          <p:cNvPr id="73" name="타원 72"/>
          <p:cNvSpPr/>
          <p:nvPr/>
        </p:nvSpPr>
        <p:spPr>
          <a:xfrm>
            <a:off x="4817827" y="1807112"/>
            <a:ext cx="842081" cy="459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659908" y="1988791"/>
            <a:ext cx="633454" cy="4498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2940" y="2232900"/>
            <a:ext cx="69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.........</a:t>
            </a:r>
            <a:endParaRPr lang="ko-KR" altLang="en-US" dirty="0"/>
          </a:p>
        </p:txBody>
      </p:sp>
      <p:cxnSp>
        <p:nvCxnSpPr>
          <p:cNvPr id="77" name="직선 화살표 연결선 76"/>
          <p:cNvCxnSpPr>
            <a:stCxn id="56" idx="3"/>
            <a:endCxn id="7" idx="2"/>
          </p:cNvCxnSpPr>
          <p:nvPr/>
        </p:nvCxnSpPr>
        <p:spPr>
          <a:xfrm>
            <a:off x="2188586" y="3770493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" idx="6"/>
            <a:endCxn id="72" idx="1"/>
          </p:cNvCxnSpPr>
          <p:nvPr/>
        </p:nvCxnSpPr>
        <p:spPr>
          <a:xfrm>
            <a:off x="3629753" y="3773900"/>
            <a:ext cx="254881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227223" y="3560575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링킹</a:t>
            </a:r>
            <a:endParaRPr lang="ko-KR" altLang="en-US" sz="1400" dirty="0"/>
          </a:p>
        </p:txBody>
      </p:sp>
      <p:cxnSp>
        <p:nvCxnSpPr>
          <p:cNvPr id="87" name="직선 화살표 연결선 86"/>
          <p:cNvCxnSpPr>
            <a:endCxn id="86" idx="2"/>
          </p:cNvCxnSpPr>
          <p:nvPr/>
        </p:nvCxnSpPr>
        <p:spPr>
          <a:xfrm>
            <a:off x="4932040" y="3773564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6" idx="6"/>
            <a:endCxn id="94" idx="1"/>
          </p:cNvCxnSpPr>
          <p:nvPr/>
        </p:nvCxnSpPr>
        <p:spPr>
          <a:xfrm flipV="1">
            <a:off x="6156176" y="3773564"/>
            <a:ext cx="358501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0"/>
          </p:cNvCxnSpPr>
          <p:nvPr/>
        </p:nvCxnSpPr>
        <p:spPr>
          <a:xfrm flipH="1">
            <a:off x="5691700" y="2456535"/>
            <a:ext cx="172597" cy="110404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14677" y="3081066"/>
            <a:ext cx="10146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010100000100010101001111010110101010010111010101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16216" y="4475634"/>
            <a:ext cx="10146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실행 파일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(hello.exe)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57874" y="3558871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실행</a:t>
            </a:r>
          </a:p>
        </p:txBody>
      </p:sp>
      <p:cxnSp>
        <p:nvCxnSpPr>
          <p:cNvPr id="115" name="직선 화살표 연결선 114"/>
          <p:cNvCxnSpPr>
            <a:stCxn id="94" idx="3"/>
            <a:endCxn id="114" idx="2"/>
          </p:cNvCxnSpPr>
          <p:nvPr/>
        </p:nvCxnSpPr>
        <p:spPr>
          <a:xfrm>
            <a:off x="7529279" y="3773564"/>
            <a:ext cx="328595" cy="170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3" descr="C:\Users\secthk\Pictures\Microsoft Clip Organizer\j042606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8850" y="1394229"/>
            <a:ext cx="1006999" cy="1157900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>
            <a:stCxn id="114" idx="0"/>
            <a:endCxn id="118" idx="2"/>
          </p:cNvCxnSpPr>
          <p:nvPr/>
        </p:nvCxnSpPr>
        <p:spPr>
          <a:xfrm flipH="1" flipV="1">
            <a:off x="8322350" y="2552129"/>
            <a:ext cx="1" cy="100674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62309" y="1557205"/>
            <a:ext cx="720080" cy="580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92724" y="5157109"/>
            <a:ext cx="1213731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디버깅</a:t>
            </a:r>
            <a:endParaRPr lang="ko-KR" altLang="en-US" sz="1400" dirty="0"/>
          </a:p>
        </p:txBody>
      </p:sp>
      <p:cxnSp>
        <p:nvCxnSpPr>
          <p:cNvPr id="5" name="꺾인 연결선 4"/>
          <p:cNvCxnSpPr>
            <a:stCxn id="114" idx="4"/>
            <a:endCxn id="34" idx="6"/>
          </p:cNvCxnSpPr>
          <p:nvPr/>
        </p:nvCxnSpPr>
        <p:spPr>
          <a:xfrm rot="5400000">
            <a:off x="6623482" y="3674636"/>
            <a:ext cx="1381842" cy="2015896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5028" y="411245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오류 발생</a:t>
            </a:r>
          </a:p>
        </p:txBody>
      </p:sp>
      <p:cxnSp>
        <p:nvCxnSpPr>
          <p:cNvPr id="9" name="꺾인 연결선 8"/>
          <p:cNvCxnSpPr>
            <a:stCxn id="34" idx="2"/>
            <a:endCxn id="7" idx="4"/>
          </p:cNvCxnSpPr>
          <p:nvPr/>
        </p:nvCxnSpPr>
        <p:spPr>
          <a:xfrm rot="10800000">
            <a:off x="3056762" y="3990297"/>
            <a:ext cx="2035963" cy="1383209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23709" y="537350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오류 수정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" y="1418293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6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작성 및 컴파일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편집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프로그램은 텍스트 파일</a:t>
            </a:r>
            <a:endParaRPr lang="en-US" altLang="ko-KR" dirty="0"/>
          </a:p>
          <a:p>
            <a:pPr lvl="2"/>
            <a:r>
              <a:rPr lang="ko-KR" altLang="en-US" dirty="0"/>
              <a:t>아무 텍스트 편집기로 편집 가능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프로그램의 표준 </a:t>
            </a:r>
            <a:r>
              <a:rPr lang="ko-KR" altLang="en-US" dirty="0" err="1"/>
              <a:t>확장자는</a:t>
            </a:r>
            <a:r>
              <a:rPr lang="en-US" altLang="ko-KR" dirty="0"/>
              <a:t> .</a:t>
            </a:r>
            <a:r>
              <a:rPr lang="en-US" altLang="ko-KR" dirty="0" err="1"/>
              <a:t>cpp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통합 개발 소프트웨어 이용 추천</a:t>
            </a:r>
            <a:endParaRPr lang="en-US" altLang="ko-KR" dirty="0"/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소스 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 err="1"/>
              <a:t>링킹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디버깅 등 모든 단계 통합 지원</a:t>
            </a:r>
            <a:endParaRPr lang="en-US" altLang="ko-KR" dirty="0"/>
          </a:p>
          <a:p>
            <a:pPr lvl="2"/>
            <a:r>
              <a:rPr lang="ko-KR" altLang="en-US" dirty="0"/>
              <a:t>대표적인 소프트웨어 </a:t>
            </a:r>
            <a:r>
              <a:rPr lang="en-US" altLang="ko-KR" dirty="0"/>
              <a:t>- Visual Studio</a:t>
            </a:r>
          </a:p>
          <a:p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소스 프로그램을 기계어를 가진 목적 파일로 변환</a:t>
            </a:r>
            <a:endParaRPr lang="en-US" altLang="ko-KR" dirty="0"/>
          </a:p>
          <a:p>
            <a:pPr lvl="2"/>
            <a:r>
              <a:rPr lang="en-US" altLang="ko-KR" dirty="0" err="1"/>
              <a:t>cpp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ko-KR" altLang="en-US" dirty="0"/>
              <a:t>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308499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A4D8B1-412F-D5B1-BC35-1F16A0AB348B}"/>
              </a:ext>
            </a:extLst>
          </p:cNvPr>
          <p:cNvGrpSpPr/>
          <p:nvPr/>
        </p:nvGrpSpPr>
        <p:grpSpPr>
          <a:xfrm>
            <a:off x="1282417" y="2679126"/>
            <a:ext cx="6974750" cy="720000"/>
            <a:chOff x="621586" y="3173386"/>
            <a:chExt cx="6974750" cy="720000"/>
          </a:xfrm>
        </p:grpSpPr>
        <p:sp>
          <p:nvSpPr>
            <p:cNvPr id="3" name="직사각형 32">
              <a:extLst>
                <a:ext uri="{FF2B5EF4-FFF2-40B4-BE49-F238E27FC236}">
                  <a16:creationId xmlns:a16="http://schemas.microsoft.com/office/drawing/2014/main" id="{0AE92175-4587-AEAF-879A-CDA03E26290E}"/>
                </a:ext>
              </a:extLst>
            </p:cNvPr>
            <p:cNvSpPr/>
            <p:nvPr/>
          </p:nvSpPr>
          <p:spPr>
            <a:xfrm>
              <a:off x="621586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5481B5-17BC-628E-34FD-F01867AC236A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32">
              <a:extLst>
                <a:ext uri="{FF2B5EF4-FFF2-40B4-BE49-F238E27FC236}">
                  <a16:creationId xmlns:a16="http://schemas.microsoft.com/office/drawing/2014/main" id="{5D3C25E8-56E0-A5BD-E40A-026ACAA11F52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직사각형 23">
              <a:extLst>
                <a:ext uri="{FF2B5EF4-FFF2-40B4-BE49-F238E27FC236}">
                  <a16:creationId xmlns:a16="http://schemas.microsoft.com/office/drawing/2014/main" id="{69EBAE1B-61F8-9E9B-75DA-22D2EDCEF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언어의 특징을 이해한다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B445F9-DA44-06C6-487E-47231DFBCEFA}"/>
              </a:ext>
            </a:extLst>
          </p:cNvPr>
          <p:cNvGrpSpPr/>
          <p:nvPr/>
        </p:nvGrpSpPr>
        <p:grpSpPr>
          <a:xfrm>
            <a:off x="1280592" y="933781"/>
            <a:ext cx="6953076" cy="720000"/>
            <a:chOff x="643260" y="980728"/>
            <a:chExt cx="6953076" cy="720000"/>
          </a:xfrm>
        </p:grpSpPr>
        <p:sp>
          <p:nvSpPr>
            <p:cNvPr id="11" name="직사각형 32">
              <a:extLst>
                <a:ext uri="{FF2B5EF4-FFF2-40B4-BE49-F238E27FC236}">
                  <a16:creationId xmlns:a16="http://schemas.microsoft.com/office/drawing/2014/main" id="{186AA1E5-811E-81FD-1A6C-A7828333BC3A}"/>
                </a:ext>
              </a:extLst>
            </p:cNvPr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081AF34-40BE-E72A-5DA3-28DC1F2DA443}"/>
                </a:ext>
              </a:extLst>
            </p:cNvPr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>
              <a:extLst>
                <a:ext uri="{FF2B5EF4-FFF2-40B4-BE49-F238E27FC236}">
                  <a16:creationId xmlns:a16="http://schemas.microsoft.com/office/drawing/2014/main" id="{0525A2FF-7801-4964-E27E-D6AE58EBAF5B}"/>
                </a:ext>
              </a:extLst>
            </p:cNvPr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직사각형 23">
              <a:extLst>
                <a:ext uri="{FF2B5EF4-FFF2-40B4-BE49-F238E27FC236}">
                  <a16:creationId xmlns:a16="http://schemas.microsoft.com/office/drawing/2014/main" id="{4872828E-04B3-D9D0-00C4-5E4B9F778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소프트웨어의 중요성을 안다</a:t>
              </a:r>
              <a:r>
                <a:rPr lang="en-US" altLang="ko-KR" sz="2000" b="1" spc="-100" dirty="0">
                  <a:solidFill>
                    <a:srgbClr val="393939"/>
                  </a:soli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86F096-D6A6-632B-844C-21A35A15F26A}"/>
              </a:ext>
            </a:extLst>
          </p:cNvPr>
          <p:cNvGrpSpPr/>
          <p:nvPr/>
        </p:nvGrpSpPr>
        <p:grpSpPr>
          <a:xfrm>
            <a:off x="1275542" y="1826295"/>
            <a:ext cx="6953076" cy="720000"/>
            <a:chOff x="643260" y="2077057"/>
            <a:chExt cx="6953076" cy="720000"/>
          </a:xfrm>
        </p:grpSpPr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id="{C7CBA43F-6666-00E1-A0AC-963C7523B290}"/>
                </a:ext>
              </a:extLst>
            </p:cNvPr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AD0424-F522-9C46-255F-DA558EBE68F3}"/>
                </a:ext>
              </a:extLst>
            </p:cNvPr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32">
              <a:extLst>
                <a:ext uri="{FF2B5EF4-FFF2-40B4-BE49-F238E27FC236}">
                  <a16:creationId xmlns:a16="http://schemas.microsoft.com/office/drawing/2014/main" id="{64893E7B-D7D5-121F-60F3-9324C83D7DE9}"/>
                </a:ext>
              </a:extLst>
            </p:cNvPr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7CF8C2-AAA8-8AC5-D22C-BEAFE4D57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언어의 역사를 이해한다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02817-A108-6816-B711-CA366EA21960}"/>
              </a:ext>
            </a:extLst>
          </p:cNvPr>
          <p:cNvGrpSpPr/>
          <p:nvPr/>
        </p:nvGrpSpPr>
        <p:grpSpPr>
          <a:xfrm>
            <a:off x="1275542" y="3515401"/>
            <a:ext cx="6953076" cy="720000"/>
            <a:chOff x="643260" y="3173386"/>
            <a:chExt cx="6953076" cy="720000"/>
          </a:xfrm>
        </p:grpSpPr>
        <p:sp>
          <p:nvSpPr>
            <p:cNvPr id="21" name="직사각형 32">
              <a:extLst>
                <a:ext uri="{FF2B5EF4-FFF2-40B4-BE49-F238E27FC236}">
                  <a16:creationId xmlns:a16="http://schemas.microsoft.com/office/drawing/2014/main" id="{E26C8D53-E057-E59E-B4EA-E71F28FA32AD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03B9E0-E496-A8C0-A7D0-F67B0E787779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32">
              <a:extLst>
                <a:ext uri="{FF2B5EF4-FFF2-40B4-BE49-F238E27FC236}">
                  <a16:creationId xmlns:a16="http://schemas.microsoft.com/office/drawing/2014/main" id="{C2CF85AF-9CA5-717C-1AB7-1ECB928DB5CD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0CA018-3A1D-E389-48F1-26BAD07AC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프로그램의 개발 과정을 안다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E55BCA-E754-0B64-3523-3EA5AD081BD3}"/>
              </a:ext>
            </a:extLst>
          </p:cNvPr>
          <p:cNvGrpSpPr/>
          <p:nvPr/>
        </p:nvGrpSpPr>
        <p:grpSpPr>
          <a:xfrm>
            <a:off x="1275542" y="4380617"/>
            <a:ext cx="6953076" cy="720000"/>
            <a:chOff x="643260" y="3173386"/>
            <a:chExt cx="6953076" cy="720000"/>
          </a:xfrm>
        </p:grpSpPr>
        <p:sp>
          <p:nvSpPr>
            <p:cNvPr id="26" name="직사각형 32">
              <a:extLst>
                <a:ext uri="{FF2B5EF4-FFF2-40B4-BE49-F238E27FC236}">
                  <a16:creationId xmlns:a16="http://schemas.microsoft.com/office/drawing/2014/main" id="{553E0525-4DA6-DAE8-E399-1045E2E531A7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CA4511-F8F7-935E-405E-2FAE16A257D2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32">
              <a:extLst>
                <a:ext uri="{FF2B5EF4-FFF2-40B4-BE49-F238E27FC236}">
                  <a16:creationId xmlns:a16="http://schemas.microsoft.com/office/drawing/2014/main" id="{084A2EB9-750D-6E31-E206-1348D37C2B7A}"/>
                </a:ext>
              </a:extLst>
            </p:cNvPr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CA020C-62CA-1BDC-F2EA-27EE54BFE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표준 라이브러리에 대해 안다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C942A8-55B1-0763-FDF2-FAE53580AF5A}"/>
              </a:ext>
            </a:extLst>
          </p:cNvPr>
          <p:cNvGrpSpPr/>
          <p:nvPr/>
        </p:nvGrpSpPr>
        <p:grpSpPr>
          <a:xfrm>
            <a:off x="1275542" y="5245832"/>
            <a:ext cx="6953076" cy="991479"/>
            <a:chOff x="643260" y="3173385"/>
            <a:chExt cx="6953076" cy="991479"/>
          </a:xfrm>
        </p:grpSpPr>
        <p:sp>
          <p:nvSpPr>
            <p:cNvPr id="31" name="직사각형 32">
              <a:extLst>
                <a:ext uri="{FF2B5EF4-FFF2-40B4-BE49-F238E27FC236}">
                  <a16:creationId xmlns:a16="http://schemas.microsoft.com/office/drawing/2014/main" id="{21C0E420-87B4-4D62-11B7-1F0A3BE05DE4}"/>
                </a:ext>
              </a:extLst>
            </p:cNvPr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4BA62C-41E9-1D68-225C-A3A759FED7AB}"/>
                </a:ext>
              </a:extLst>
            </p:cNvPr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B5580E-CC42-3307-A281-6C0F59F81780}"/>
                </a:ext>
              </a:extLst>
            </p:cNvPr>
            <p:cNvSpPr/>
            <p:nvPr/>
          </p:nvSpPr>
          <p:spPr>
            <a:xfrm>
              <a:off x="1358900" y="3173385"/>
              <a:ext cx="6237436" cy="991479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B8EBF6-7F4E-EB86-5E4C-FD2F730F5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740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Visual Studio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를 이용하여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C++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프로그램을 개발하는 과정을 안다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46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1560" y="116632"/>
            <a:ext cx="7740352" cy="6555641"/>
            <a:chOff x="1424879" y="-54253"/>
            <a:chExt cx="7740352" cy="6555641"/>
          </a:xfrm>
        </p:grpSpPr>
        <p:sp>
          <p:nvSpPr>
            <p:cNvPr id="6" name="직사각형 5"/>
            <p:cNvSpPr/>
            <p:nvPr/>
          </p:nvSpPr>
          <p:spPr>
            <a:xfrm>
              <a:off x="1424879" y="-54253"/>
              <a:ext cx="7740352" cy="655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PROC</a:t>
              </a:r>
              <a:r>
                <a:rPr lang="en-US" altLang="ko-KR" sz="1000" dirty="0"/>
                <a:t>						; COMDAT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3    : 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int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main() {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00000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55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sub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	; 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53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0000a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56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0000b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57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8d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bd</a:t>
              </a:r>
              <a:r>
                <a:rPr lang="en-US" altLang="ko-KR" sz="1000" dirty="0">
                  <a:solidFill>
                    <a:srgbClr val="FF0000"/>
                  </a:solidFill>
                </a:rPr>
                <a:t> 40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r>
                <a:rPr lang="en-US" altLang="ko-KR" sz="1000" dirty="0"/>
                <a:t>	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/>
                <a:t>		 lea	 </a:t>
              </a:r>
              <a:r>
                <a:rPr lang="en-US" altLang="ko-KR" sz="1000" dirty="0" err="1"/>
                <a:t>edi</a:t>
              </a:r>
              <a:r>
                <a:rPr lang="en-US" altLang="ko-KR" sz="1000" dirty="0"/>
                <a:t>, DWORD PTR [ebp-192]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00012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b9 30 00 00 00</a:t>
              </a:r>
              <a:r>
                <a:rPr lang="en-US" altLang="ko-KR" sz="1000" dirty="0"/>
                <a:t>	 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ecx</a:t>
              </a:r>
              <a:r>
                <a:rPr lang="en-US" altLang="ko-KR" sz="1000" dirty="0"/>
                <a:t>, 48			; 00000030H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00017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b8 cc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/>
                <a:t>	 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-858993460		; </a:t>
              </a:r>
              <a:r>
                <a:rPr lang="en-US" altLang="ko-KR" sz="1000" dirty="0" err="1"/>
                <a:t>ccccccccH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f3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ab</a:t>
              </a:r>
              <a:r>
                <a:rPr lang="en-US" altLang="ko-KR" sz="1000" dirty="0"/>
                <a:t>		 rep </a:t>
              </a:r>
              <a:r>
                <a:rPr lang="en-US" altLang="ko-KR" sz="1000" dirty="0" err="1"/>
                <a:t>stosd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4    : 	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std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::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cout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&lt;&lt; "Hello";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68 00 00 00 00</a:t>
              </a:r>
              <a:r>
                <a:rPr lang="en-US" altLang="ko-KR" sz="1000" dirty="0"/>
                <a:t>	 	push	 OFFSET ??_C@_05COLMCDPH@Hello?$AA@</a:t>
              </a:r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00023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a1 00 00 00 00</a:t>
              </a:r>
              <a:r>
                <a:rPr lang="en-US" altLang="ko-KR" sz="1000" dirty="0"/>
                <a:t>	 	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DWORD PTR __imp_?</a:t>
              </a:r>
              <a:r>
                <a:rPr lang="en-US" altLang="ko-KR" sz="1000" dirty="0" err="1"/>
                <a:t>cout@std</a:t>
              </a:r>
              <a:r>
                <a:rPr lang="en-US" altLang="ko-KR" sz="1000" dirty="0"/>
                <a:t>@@3V?$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/>
                <a:t>?$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00028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50</a:t>
              </a:r>
              <a:r>
                <a:rPr lang="en-US" altLang="ko-KR" sz="1000" dirty="0"/>
                <a:t>		push	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 	call	 ??$?6U?$</a:t>
              </a:r>
              <a:r>
                <a:rPr lang="en-US" altLang="ko-KR" sz="1000" dirty="0" err="1"/>
                <a:t>char_traits@D@std</a:t>
              </a:r>
              <a:r>
                <a:rPr lang="en-US" altLang="ko-KR" sz="1000" dirty="0"/>
                <a:t>@@YAAAV?$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/>
                <a:t>?$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0002e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83 c4 08</a:t>
              </a:r>
              <a:r>
                <a:rPr lang="en-US" altLang="ko-KR" sz="1000" dirty="0"/>
                <a:t>	 	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8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5    : 	return 0;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33 c0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xor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6    : }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5f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00034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5e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5b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c4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	; 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cmp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	 call	 __</a:t>
              </a:r>
              <a:r>
                <a:rPr lang="en-US" altLang="ko-KR" sz="1000" dirty="0" err="1"/>
                <a:t>RTC_CheckEsp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e5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5d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c3</a:t>
              </a:r>
              <a:r>
                <a:rPr lang="en-US" altLang="ko-KR" sz="1000" dirty="0"/>
                <a:t>		 ret	 0</a:t>
              </a:r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ENDP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90915" y="558260"/>
              <a:ext cx="1152128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63123" y="558260"/>
              <a:ext cx="2736304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972700" y="245284"/>
              <a:ext cx="936104" cy="312976"/>
            </a:xfrm>
            <a:prstGeom prst="wedgeRoundRectCallout">
              <a:avLst>
                <a:gd name="adj1" fmla="val -59344"/>
                <a:gd name="adj2" fmla="val 1271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어셈블리어 코드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299027" y="128652"/>
              <a:ext cx="1512168" cy="312976"/>
            </a:xfrm>
            <a:prstGeom prst="wedgeRoundRectCallout">
              <a:avLst>
                <a:gd name="adj1" fmla="val -39395"/>
                <a:gd name="adj2" fmla="val 1241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 main() { </a:t>
              </a:r>
              <a:r>
                <a:rPr lang="ko-KR" altLang="en-US" sz="1000" dirty="0">
                  <a:solidFill>
                    <a:schemeClr val="tx1"/>
                  </a:solidFill>
                </a:rPr>
                <a:t>라인을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컴파일한</a:t>
              </a:r>
              <a:r>
                <a:rPr lang="ko-KR" altLang="en-US" sz="1000" dirty="0">
                  <a:solidFill>
                    <a:schemeClr val="tx1"/>
                  </a:solidFill>
                </a:rPr>
                <a:t> 기계어 코드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627433" y="3933056"/>
            <a:ext cx="23580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1</a:t>
            </a:r>
            <a:r>
              <a:rPr lang="en-US" altLang="ko-KR" sz="1400" dirty="0"/>
              <a:t>		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2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3</a:t>
            </a:r>
            <a:r>
              <a:rPr lang="en-US" altLang="ko-KR" sz="1400" dirty="0"/>
              <a:t> 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4</a:t>
            </a:r>
            <a:r>
              <a:rPr lang="en-US" altLang="ko-KR" sz="1400" dirty="0"/>
              <a:t>  		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“Hello”;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5</a:t>
            </a:r>
            <a:r>
              <a:rPr lang="en-US" altLang="ko-KR" sz="1400" dirty="0"/>
              <a:t>  		return 0;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6</a:t>
            </a:r>
            <a:r>
              <a:rPr lang="en-US" altLang="ko-KR" sz="1400" dirty="0"/>
              <a:t> 		}</a:t>
            </a:r>
          </a:p>
        </p:txBody>
      </p:sp>
    </p:spTree>
    <p:extLst>
      <p:ext uri="{BB962C8B-B14F-4D97-AF65-F5344CB8AC3E}">
        <p14:creationId xmlns:p14="http://schemas.microsoft.com/office/powerpoint/2010/main" val="914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39078" y="3252392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링킹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70356" y="5606506"/>
            <a:ext cx="2133600" cy="292079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링킹</a:t>
            </a:r>
            <a:endParaRPr lang="en-US" altLang="ko-KR" dirty="0"/>
          </a:p>
          <a:p>
            <a:pPr lvl="1"/>
            <a:r>
              <a:rPr lang="ko-KR" altLang="en-US" dirty="0"/>
              <a:t>목적 파일끼리 합쳐 실행 파일을 만드는 과정</a:t>
            </a:r>
            <a:endParaRPr lang="en-US" altLang="ko-KR" dirty="0"/>
          </a:p>
          <a:p>
            <a:pPr lvl="2"/>
            <a:r>
              <a:rPr lang="ko-KR" altLang="en-US" dirty="0"/>
              <a:t>목적 파일은 바로 실행할 수 없음</a:t>
            </a:r>
            <a:endParaRPr lang="en-US" altLang="ko-KR" dirty="0"/>
          </a:p>
          <a:p>
            <a:pPr lvl="1"/>
            <a:r>
              <a:rPr lang="ko-KR" altLang="en-US" dirty="0"/>
              <a:t>목적 파일과 </a:t>
            </a:r>
            <a:r>
              <a:rPr lang="en-US" altLang="ko-KR" dirty="0"/>
              <a:t>C++ </a:t>
            </a:r>
            <a:r>
              <a:rPr lang="ko-KR" altLang="en-US" dirty="0"/>
              <a:t>표준 라이브러리의 함수 연결</a:t>
            </a:r>
            <a:r>
              <a:rPr lang="en-US" altLang="ko-KR" dirty="0"/>
              <a:t>, </a:t>
            </a:r>
            <a:r>
              <a:rPr lang="ko-KR" altLang="en-US" dirty="0"/>
              <a:t>실행 파일을 만드는 과정</a:t>
            </a:r>
            <a:endParaRPr lang="en-US" altLang="ko-KR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6668" y="3252393"/>
            <a:ext cx="2476091" cy="2493504"/>
            <a:chOff x="3491880" y="-171400"/>
            <a:chExt cx="4298402" cy="5616624"/>
          </a:xfrm>
        </p:grpSpPr>
        <p:sp>
          <p:nvSpPr>
            <p:cNvPr id="11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97682" y="291989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hello.obj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3437028" y="3311235"/>
            <a:ext cx="2394156" cy="2211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C:\Users\Kitae\AppData\Local\Microsoft\Windows\Temporary Internet Files\Content.IE5\CVGUGV28\MC9002404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91" y="3632025"/>
            <a:ext cx="1820438" cy="161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3951766" y="4657028"/>
            <a:ext cx="623329" cy="771146"/>
            <a:chOff x="7423252" y="4216908"/>
            <a:chExt cx="668773" cy="836783"/>
          </a:xfrm>
        </p:grpSpPr>
        <p:sp>
          <p:nvSpPr>
            <p:cNvPr id="41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707904" y="3491147"/>
            <a:ext cx="912221" cy="535320"/>
            <a:chOff x="6747386" y="2550231"/>
            <a:chExt cx="978727" cy="580884"/>
          </a:xfrm>
        </p:grpSpPr>
        <p:sp>
          <p:nvSpPr>
            <p:cNvPr id="47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707904" y="2933899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표준 </a:t>
            </a:r>
            <a:r>
              <a:rPr lang="en-US" altLang="ko-KR" sz="1400" dirty="0"/>
              <a:t>C++ </a:t>
            </a:r>
            <a:r>
              <a:rPr lang="ko-KR" altLang="en-US" sz="1400" dirty="0"/>
              <a:t>라이브러리</a:t>
            </a:r>
            <a:endParaRPr lang="en-US" altLang="ko-KR" sz="1400" dirty="0"/>
          </a:p>
        </p:txBody>
      </p:sp>
      <p:sp>
        <p:nvSpPr>
          <p:cNvPr id="49" name="덧셈 기호 48"/>
          <p:cNvSpPr/>
          <p:nvPr/>
        </p:nvSpPr>
        <p:spPr>
          <a:xfrm>
            <a:off x="2788956" y="4266235"/>
            <a:ext cx="582014" cy="5229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797685" y="40038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링킹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6533372" y="3280957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6490962" y="3280958"/>
            <a:ext cx="2476091" cy="2493504"/>
            <a:chOff x="3491880" y="-171400"/>
            <a:chExt cx="4298402" cy="5616624"/>
          </a:xfrm>
        </p:grpSpPr>
        <p:sp>
          <p:nvSpPr>
            <p:cNvPr id="59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5987125" y="4353243"/>
            <a:ext cx="374882" cy="3570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7535610" y="3509457"/>
            <a:ext cx="912221" cy="535320"/>
            <a:chOff x="6747386" y="2550231"/>
            <a:chExt cx="978727" cy="580884"/>
          </a:xfrm>
        </p:grpSpPr>
        <p:sp>
          <p:nvSpPr>
            <p:cNvPr id="75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240212" y="4301294"/>
            <a:ext cx="623329" cy="771146"/>
            <a:chOff x="7423252" y="4216908"/>
            <a:chExt cx="668773" cy="836783"/>
          </a:xfrm>
        </p:grpSpPr>
        <p:sp>
          <p:nvSpPr>
            <p:cNvPr id="78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324698" y="2918335"/>
            <a:ext cx="89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hello.exe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1695127" y="2899113"/>
            <a:ext cx="2196445" cy="801278"/>
          </a:xfrm>
          <a:custGeom>
            <a:avLst/>
            <a:gdLst>
              <a:gd name="connsiteX0" fmla="*/ 2196445 w 2196445"/>
              <a:gd name="connsiteY0" fmla="*/ 801278 h 801278"/>
              <a:gd name="connsiteX1" fmla="*/ 2149311 w 2196445"/>
              <a:gd name="connsiteY1" fmla="*/ 697583 h 801278"/>
              <a:gd name="connsiteX2" fmla="*/ 2111604 w 2196445"/>
              <a:gd name="connsiteY2" fmla="*/ 641022 h 801278"/>
              <a:gd name="connsiteX3" fmla="*/ 2073897 w 2196445"/>
              <a:gd name="connsiteY3" fmla="*/ 584461 h 801278"/>
              <a:gd name="connsiteX4" fmla="*/ 2026763 w 2196445"/>
              <a:gd name="connsiteY4" fmla="*/ 527901 h 801278"/>
              <a:gd name="connsiteX5" fmla="*/ 1989056 w 2196445"/>
              <a:gd name="connsiteY5" fmla="*/ 490193 h 801278"/>
              <a:gd name="connsiteX6" fmla="*/ 1941922 w 2196445"/>
              <a:gd name="connsiteY6" fmla="*/ 433633 h 801278"/>
              <a:gd name="connsiteX7" fmla="*/ 1932495 w 2196445"/>
              <a:gd name="connsiteY7" fmla="*/ 405352 h 801278"/>
              <a:gd name="connsiteX8" fmla="*/ 1838227 w 2196445"/>
              <a:gd name="connsiteY8" fmla="*/ 301657 h 801278"/>
              <a:gd name="connsiteX9" fmla="*/ 1809947 w 2196445"/>
              <a:gd name="connsiteY9" fmla="*/ 282804 h 801278"/>
              <a:gd name="connsiteX10" fmla="*/ 1781666 w 2196445"/>
              <a:gd name="connsiteY10" fmla="*/ 254523 h 801278"/>
              <a:gd name="connsiteX11" fmla="*/ 1706252 w 2196445"/>
              <a:gd name="connsiteY11" fmla="*/ 216816 h 801278"/>
              <a:gd name="connsiteX12" fmla="*/ 1621410 w 2196445"/>
              <a:gd name="connsiteY12" fmla="*/ 169682 h 801278"/>
              <a:gd name="connsiteX13" fmla="*/ 1574276 w 2196445"/>
              <a:gd name="connsiteY13" fmla="*/ 150829 h 801278"/>
              <a:gd name="connsiteX14" fmla="*/ 1536569 w 2196445"/>
              <a:gd name="connsiteY14" fmla="*/ 131975 h 801278"/>
              <a:gd name="connsiteX15" fmla="*/ 1498862 w 2196445"/>
              <a:gd name="connsiteY15" fmla="*/ 122548 h 801278"/>
              <a:gd name="connsiteX16" fmla="*/ 1414021 w 2196445"/>
              <a:gd name="connsiteY16" fmla="*/ 94268 h 801278"/>
              <a:gd name="connsiteX17" fmla="*/ 1385740 w 2196445"/>
              <a:gd name="connsiteY17" fmla="*/ 84841 h 801278"/>
              <a:gd name="connsiteX18" fmla="*/ 1348033 w 2196445"/>
              <a:gd name="connsiteY18" fmla="*/ 65987 h 801278"/>
              <a:gd name="connsiteX19" fmla="*/ 1310326 w 2196445"/>
              <a:gd name="connsiteY19" fmla="*/ 56560 h 801278"/>
              <a:gd name="connsiteX20" fmla="*/ 1216058 w 2196445"/>
              <a:gd name="connsiteY20" fmla="*/ 18853 h 801278"/>
              <a:gd name="connsiteX21" fmla="*/ 1027522 w 2196445"/>
              <a:gd name="connsiteY21" fmla="*/ 0 h 801278"/>
              <a:gd name="connsiteX22" fmla="*/ 791852 w 2196445"/>
              <a:gd name="connsiteY22" fmla="*/ 9426 h 801278"/>
              <a:gd name="connsiteX23" fmla="*/ 763571 w 2196445"/>
              <a:gd name="connsiteY23" fmla="*/ 18853 h 801278"/>
              <a:gd name="connsiteX24" fmla="*/ 707010 w 2196445"/>
              <a:gd name="connsiteY24" fmla="*/ 28280 h 801278"/>
              <a:gd name="connsiteX25" fmla="*/ 631596 w 2196445"/>
              <a:gd name="connsiteY25" fmla="*/ 56560 h 801278"/>
              <a:gd name="connsiteX26" fmla="*/ 584462 w 2196445"/>
              <a:gd name="connsiteY26" fmla="*/ 75414 h 801278"/>
              <a:gd name="connsiteX27" fmla="*/ 471340 w 2196445"/>
              <a:gd name="connsiteY27" fmla="*/ 113121 h 801278"/>
              <a:gd name="connsiteX28" fmla="*/ 424206 w 2196445"/>
              <a:gd name="connsiteY28" fmla="*/ 131975 h 801278"/>
              <a:gd name="connsiteX29" fmla="*/ 367645 w 2196445"/>
              <a:gd name="connsiteY29" fmla="*/ 150829 h 801278"/>
              <a:gd name="connsiteX30" fmla="*/ 348792 w 2196445"/>
              <a:gd name="connsiteY30" fmla="*/ 179109 h 801278"/>
              <a:gd name="connsiteX31" fmla="*/ 292231 w 2196445"/>
              <a:gd name="connsiteY31" fmla="*/ 235670 h 801278"/>
              <a:gd name="connsiteX32" fmla="*/ 226243 w 2196445"/>
              <a:gd name="connsiteY32" fmla="*/ 311084 h 801278"/>
              <a:gd name="connsiteX33" fmla="*/ 179109 w 2196445"/>
              <a:gd name="connsiteY33" fmla="*/ 377072 h 801278"/>
              <a:gd name="connsiteX34" fmla="*/ 113122 w 2196445"/>
              <a:gd name="connsiteY34" fmla="*/ 461913 h 801278"/>
              <a:gd name="connsiteX35" fmla="*/ 94268 w 2196445"/>
              <a:gd name="connsiteY35" fmla="*/ 509047 h 801278"/>
              <a:gd name="connsiteX36" fmla="*/ 75415 w 2196445"/>
              <a:gd name="connsiteY36" fmla="*/ 537327 h 801278"/>
              <a:gd name="connsiteX37" fmla="*/ 65988 w 2196445"/>
              <a:gd name="connsiteY37" fmla="*/ 565608 h 801278"/>
              <a:gd name="connsiteX38" fmla="*/ 28281 w 2196445"/>
              <a:gd name="connsiteY38" fmla="*/ 622169 h 801278"/>
              <a:gd name="connsiteX39" fmla="*/ 9427 w 2196445"/>
              <a:gd name="connsiteY39" fmla="*/ 678730 h 801278"/>
              <a:gd name="connsiteX40" fmla="*/ 0 w 2196445"/>
              <a:gd name="connsiteY40" fmla="*/ 707010 h 801278"/>
              <a:gd name="connsiteX41" fmla="*/ 28281 w 2196445"/>
              <a:gd name="connsiteY41" fmla="*/ 716437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96445" h="801278">
                <a:moveTo>
                  <a:pt x="2196445" y="801278"/>
                </a:moveTo>
                <a:cubicBezTo>
                  <a:pt x="2180226" y="760729"/>
                  <a:pt x="2172127" y="736695"/>
                  <a:pt x="2149311" y="697583"/>
                </a:cubicBezTo>
                <a:cubicBezTo>
                  <a:pt x="2137894" y="678010"/>
                  <a:pt x="2124173" y="659876"/>
                  <a:pt x="2111604" y="641022"/>
                </a:cubicBezTo>
                <a:cubicBezTo>
                  <a:pt x="2111602" y="641020"/>
                  <a:pt x="2073898" y="584462"/>
                  <a:pt x="2073897" y="584461"/>
                </a:cubicBezTo>
                <a:cubicBezTo>
                  <a:pt x="1975844" y="486408"/>
                  <a:pt x="2105500" y="619762"/>
                  <a:pt x="2026763" y="527901"/>
                </a:cubicBezTo>
                <a:cubicBezTo>
                  <a:pt x="2015195" y="514405"/>
                  <a:pt x="2000624" y="503689"/>
                  <a:pt x="1989056" y="490193"/>
                </a:cubicBezTo>
                <a:cubicBezTo>
                  <a:pt x="1910319" y="398332"/>
                  <a:pt x="2039975" y="531686"/>
                  <a:pt x="1941922" y="433633"/>
                </a:cubicBezTo>
                <a:cubicBezTo>
                  <a:pt x="1938780" y="424206"/>
                  <a:pt x="1937425" y="413980"/>
                  <a:pt x="1932495" y="405352"/>
                </a:cubicBezTo>
                <a:cubicBezTo>
                  <a:pt x="1915588" y="375764"/>
                  <a:pt x="1855854" y="313408"/>
                  <a:pt x="1838227" y="301657"/>
                </a:cubicBezTo>
                <a:cubicBezTo>
                  <a:pt x="1828800" y="295373"/>
                  <a:pt x="1818650" y="290057"/>
                  <a:pt x="1809947" y="282804"/>
                </a:cubicBezTo>
                <a:cubicBezTo>
                  <a:pt x="1799705" y="274269"/>
                  <a:pt x="1792914" y="261681"/>
                  <a:pt x="1781666" y="254523"/>
                </a:cubicBezTo>
                <a:cubicBezTo>
                  <a:pt x="1757955" y="239434"/>
                  <a:pt x="1729637" y="232405"/>
                  <a:pt x="1706252" y="216816"/>
                </a:cubicBezTo>
                <a:cubicBezTo>
                  <a:pt x="1668116" y="191394"/>
                  <a:pt x="1673807" y="193499"/>
                  <a:pt x="1621410" y="169682"/>
                </a:cubicBezTo>
                <a:cubicBezTo>
                  <a:pt x="1606005" y="162680"/>
                  <a:pt x="1589739" y="157701"/>
                  <a:pt x="1574276" y="150829"/>
                </a:cubicBezTo>
                <a:cubicBezTo>
                  <a:pt x="1561435" y="145122"/>
                  <a:pt x="1549727" y="136909"/>
                  <a:pt x="1536569" y="131975"/>
                </a:cubicBezTo>
                <a:cubicBezTo>
                  <a:pt x="1524438" y="127426"/>
                  <a:pt x="1511245" y="126358"/>
                  <a:pt x="1498862" y="122548"/>
                </a:cubicBezTo>
                <a:cubicBezTo>
                  <a:pt x="1470370" y="113781"/>
                  <a:pt x="1442301" y="103695"/>
                  <a:pt x="1414021" y="94268"/>
                </a:cubicBezTo>
                <a:cubicBezTo>
                  <a:pt x="1404594" y="91126"/>
                  <a:pt x="1394628" y="89285"/>
                  <a:pt x="1385740" y="84841"/>
                </a:cubicBezTo>
                <a:cubicBezTo>
                  <a:pt x="1373171" y="78556"/>
                  <a:pt x="1361191" y="70921"/>
                  <a:pt x="1348033" y="65987"/>
                </a:cubicBezTo>
                <a:cubicBezTo>
                  <a:pt x="1335902" y="61438"/>
                  <a:pt x="1322527" y="60918"/>
                  <a:pt x="1310326" y="56560"/>
                </a:cubicBezTo>
                <a:cubicBezTo>
                  <a:pt x="1278454" y="45177"/>
                  <a:pt x="1249694" y="22590"/>
                  <a:pt x="1216058" y="18853"/>
                </a:cubicBezTo>
                <a:cubicBezTo>
                  <a:pt x="1096722" y="5593"/>
                  <a:pt x="1159555" y="12002"/>
                  <a:pt x="1027522" y="0"/>
                </a:cubicBezTo>
                <a:cubicBezTo>
                  <a:pt x="948965" y="3142"/>
                  <a:pt x="870272" y="3825"/>
                  <a:pt x="791852" y="9426"/>
                </a:cubicBezTo>
                <a:cubicBezTo>
                  <a:pt x="781940" y="10134"/>
                  <a:pt x="773271" y="16697"/>
                  <a:pt x="763571" y="18853"/>
                </a:cubicBezTo>
                <a:cubicBezTo>
                  <a:pt x="744912" y="22999"/>
                  <a:pt x="725864" y="25138"/>
                  <a:pt x="707010" y="28280"/>
                </a:cubicBezTo>
                <a:cubicBezTo>
                  <a:pt x="654166" y="63511"/>
                  <a:pt x="705725" y="34322"/>
                  <a:pt x="631596" y="56560"/>
                </a:cubicBezTo>
                <a:cubicBezTo>
                  <a:pt x="615388" y="61422"/>
                  <a:pt x="600419" y="69782"/>
                  <a:pt x="584462" y="75414"/>
                </a:cubicBezTo>
                <a:cubicBezTo>
                  <a:pt x="546981" y="88643"/>
                  <a:pt x="508244" y="98359"/>
                  <a:pt x="471340" y="113121"/>
                </a:cubicBezTo>
                <a:cubicBezTo>
                  <a:pt x="455629" y="119406"/>
                  <a:pt x="440109" y="126192"/>
                  <a:pt x="424206" y="131975"/>
                </a:cubicBezTo>
                <a:cubicBezTo>
                  <a:pt x="405529" y="138767"/>
                  <a:pt x="367645" y="150829"/>
                  <a:pt x="367645" y="150829"/>
                </a:cubicBezTo>
                <a:cubicBezTo>
                  <a:pt x="361361" y="160256"/>
                  <a:pt x="356319" y="170641"/>
                  <a:pt x="348792" y="179109"/>
                </a:cubicBezTo>
                <a:cubicBezTo>
                  <a:pt x="331078" y="199037"/>
                  <a:pt x="307021" y="213485"/>
                  <a:pt x="292231" y="235670"/>
                </a:cubicBezTo>
                <a:cubicBezTo>
                  <a:pt x="251677" y="296499"/>
                  <a:pt x="299773" y="228362"/>
                  <a:pt x="226243" y="311084"/>
                </a:cubicBezTo>
                <a:cubicBezTo>
                  <a:pt x="195662" y="345488"/>
                  <a:pt x="203435" y="344637"/>
                  <a:pt x="179109" y="377072"/>
                </a:cubicBezTo>
                <a:cubicBezTo>
                  <a:pt x="157613" y="405734"/>
                  <a:pt x="126428" y="428648"/>
                  <a:pt x="113122" y="461913"/>
                </a:cubicBezTo>
                <a:cubicBezTo>
                  <a:pt x="106837" y="477624"/>
                  <a:pt x="101836" y="493912"/>
                  <a:pt x="94268" y="509047"/>
                </a:cubicBezTo>
                <a:cubicBezTo>
                  <a:pt x="89201" y="519180"/>
                  <a:pt x="80482" y="527194"/>
                  <a:pt x="75415" y="537327"/>
                </a:cubicBezTo>
                <a:cubicBezTo>
                  <a:pt x="70971" y="546215"/>
                  <a:pt x="70814" y="556922"/>
                  <a:pt x="65988" y="565608"/>
                </a:cubicBezTo>
                <a:cubicBezTo>
                  <a:pt x="54984" y="585416"/>
                  <a:pt x="35447" y="600673"/>
                  <a:pt x="28281" y="622169"/>
                </a:cubicBezTo>
                <a:lnTo>
                  <a:pt x="9427" y="678730"/>
                </a:lnTo>
                <a:lnTo>
                  <a:pt x="0" y="707010"/>
                </a:lnTo>
                <a:lnTo>
                  <a:pt x="28281" y="716437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345577" y="4699604"/>
            <a:ext cx="1640264" cy="556210"/>
          </a:xfrm>
          <a:custGeom>
            <a:avLst/>
            <a:gdLst>
              <a:gd name="connsiteX0" fmla="*/ 1640264 w 1640264"/>
              <a:gd name="connsiteY0" fmla="*/ 367674 h 556210"/>
              <a:gd name="connsiteX1" fmla="*/ 1593130 w 1640264"/>
              <a:gd name="connsiteY1" fmla="*/ 386527 h 556210"/>
              <a:gd name="connsiteX2" fmla="*/ 1489435 w 1640264"/>
              <a:gd name="connsiteY2" fmla="*/ 443088 h 556210"/>
              <a:gd name="connsiteX3" fmla="*/ 1461154 w 1640264"/>
              <a:gd name="connsiteY3" fmla="*/ 452515 h 556210"/>
              <a:gd name="connsiteX4" fmla="*/ 1423447 w 1640264"/>
              <a:gd name="connsiteY4" fmla="*/ 461942 h 556210"/>
              <a:gd name="connsiteX5" fmla="*/ 1319752 w 1640264"/>
              <a:gd name="connsiteY5" fmla="*/ 509076 h 556210"/>
              <a:gd name="connsiteX6" fmla="*/ 1263191 w 1640264"/>
              <a:gd name="connsiteY6" fmla="*/ 518502 h 556210"/>
              <a:gd name="connsiteX7" fmla="*/ 1234911 w 1640264"/>
              <a:gd name="connsiteY7" fmla="*/ 527929 h 556210"/>
              <a:gd name="connsiteX8" fmla="*/ 1084082 w 1640264"/>
              <a:gd name="connsiteY8" fmla="*/ 556210 h 556210"/>
              <a:gd name="connsiteX9" fmla="*/ 895546 w 1640264"/>
              <a:gd name="connsiteY9" fmla="*/ 546783 h 556210"/>
              <a:gd name="connsiteX10" fmla="*/ 820132 w 1640264"/>
              <a:gd name="connsiteY10" fmla="*/ 509076 h 556210"/>
              <a:gd name="connsiteX11" fmla="*/ 782424 w 1640264"/>
              <a:gd name="connsiteY11" fmla="*/ 499649 h 556210"/>
              <a:gd name="connsiteX12" fmla="*/ 744717 w 1640264"/>
              <a:gd name="connsiteY12" fmla="*/ 480795 h 556210"/>
              <a:gd name="connsiteX13" fmla="*/ 688156 w 1640264"/>
              <a:gd name="connsiteY13" fmla="*/ 461942 h 556210"/>
              <a:gd name="connsiteX14" fmla="*/ 669303 w 1640264"/>
              <a:gd name="connsiteY14" fmla="*/ 433661 h 556210"/>
              <a:gd name="connsiteX15" fmla="*/ 631595 w 1640264"/>
              <a:gd name="connsiteY15" fmla="*/ 414808 h 556210"/>
              <a:gd name="connsiteX16" fmla="*/ 603315 w 1640264"/>
              <a:gd name="connsiteY16" fmla="*/ 395954 h 556210"/>
              <a:gd name="connsiteX17" fmla="*/ 565608 w 1640264"/>
              <a:gd name="connsiteY17" fmla="*/ 339393 h 556210"/>
              <a:gd name="connsiteX18" fmla="*/ 546754 w 1640264"/>
              <a:gd name="connsiteY18" fmla="*/ 311113 h 556210"/>
              <a:gd name="connsiteX19" fmla="*/ 537327 w 1640264"/>
              <a:gd name="connsiteY19" fmla="*/ 263979 h 556210"/>
              <a:gd name="connsiteX20" fmla="*/ 424206 w 1640264"/>
              <a:gd name="connsiteY20" fmla="*/ 132003 h 556210"/>
              <a:gd name="connsiteX21" fmla="*/ 395925 w 1640264"/>
              <a:gd name="connsiteY21" fmla="*/ 113150 h 556210"/>
              <a:gd name="connsiteX22" fmla="*/ 311084 w 1640264"/>
              <a:gd name="connsiteY22" fmla="*/ 84869 h 556210"/>
              <a:gd name="connsiteX23" fmla="*/ 273377 w 1640264"/>
              <a:gd name="connsiteY23" fmla="*/ 66016 h 556210"/>
              <a:gd name="connsiteX24" fmla="*/ 226243 w 1640264"/>
              <a:gd name="connsiteY24" fmla="*/ 56589 h 556210"/>
              <a:gd name="connsiteX25" fmla="*/ 197963 w 1640264"/>
              <a:gd name="connsiteY25" fmla="*/ 47162 h 556210"/>
              <a:gd name="connsiteX26" fmla="*/ 160255 w 1640264"/>
              <a:gd name="connsiteY26" fmla="*/ 37735 h 556210"/>
              <a:gd name="connsiteX27" fmla="*/ 113121 w 1640264"/>
              <a:gd name="connsiteY27" fmla="*/ 18882 h 556210"/>
              <a:gd name="connsiteX28" fmla="*/ 75414 w 1640264"/>
              <a:gd name="connsiteY28" fmla="*/ 9455 h 556210"/>
              <a:gd name="connsiteX29" fmla="*/ 0 w 1640264"/>
              <a:gd name="connsiteY29" fmla="*/ 28 h 5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40264" h="556210">
                <a:moveTo>
                  <a:pt x="1640264" y="367674"/>
                </a:moveTo>
                <a:cubicBezTo>
                  <a:pt x="1624553" y="373958"/>
                  <a:pt x="1608265" y="378960"/>
                  <a:pt x="1593130" y="386527"/>
                </a:cubicBezTo>
                <a:cubicBezTo>
                  <a:pt x="1545593" y="410295"/>
                  <a:pt x="1532798" y="424503"/>
                  <a:pt x="1489435" y="443088"/>
                </a:cubicBezTo>
                <a:cubicBezTo>
                  <a:pt x="1480302" y="447002"/>
                  <a:pt x="1470709" y="449785"/>
                  <a:pt x="1461154" y="452515"/>
                </a:cubicBezTo>
                <a:cubicBezTo>
                  <a:pt x="1448697" y="456074"/>
                  <a:pt x="1435406" y="456959"/>
                  <a:pt x="1423447" y="461942"/>
                </a:cubicBezTo>
                <a:cubicBezTo>
                  <a:pt x="1391821" y="475119"/>
                  <a:pt x="1356072" y="501005"/>
                  <a:pt x="1319752" y="509076"/>
                </a:cubicBezTo>
                <a:cubicBezTo>
                  <a:pt x="1301093" y="513222"/>
                  <a:pt x="1282045" y="515360"/>
                  <a:pt x="1263191" y="518502"/>
                </a:cubicBezTo>
                <a:cubicBezTo>
                  <a:pt x="1253764" y="521644"/>
                  <a:pt x="1244593" y="525695"/>
                  <a:pt x="1234911" y="527929"/>
                </a:cubicBezTo>
                <a:cubicBezTo>
                  <a:pt x="1176146" y="541491"/>
                  <a:pt x="1139897" y="546907"/>
                  <a:pt x="1084082" y="556210"/>
                </a:cubicBezTo>
                <a:cubicBezTo>
                  <a:pt x="1021237" y="553068"/>
                  <a:pt x="958022" y="554280"/>
                  <a:pt x="895546" y="546783"/>
                </a:cubicBezTo>
                <a:cubicBezTo>
                  <a:pt x="841391" y="540284"/>
                  <a:pt x="860150" y="526226"/>
                  <a:pt x="820132" y="509076"/>
                </a:cubicBezTo>
                <a:cubicBezTo>
                  <a:pt x="808223" y="503972"/>
                  <a:pt x="794993" y="502791"/>
                  <a:pt x="782424" y="499649"/>
                </a:cubicBezTo>
                <a:cubicBezTo>
                  <a:pt x="769855" y="493364"/>
                  <a:pt x="757765" y="486014"/>
                  <a:pt x="744717" y="480795"/>
                </a:cubicBezTo>
                <a:cubicBezTo>
                  <a:pt x="726265" y="473414"/>
                  <a:pt x="688156" y="461942"/>
                  <a:pt x="688156" y="461942"/>
                </a:cubicBezTo>
                <a:cubicBezTo>
                  <a:pt x="681872" y="452515"/>
                  <a:pt x="678007" y="440914"/>
                  <a:pt x="669303" y="433661"/>
                </a:cubicBezTo>
                <a:cubicBezTo>
                  <a:pt x="658507" y="424665"/>
                  <a:pt x="643796" y="421780"/>
                  <a:pt x="631595" y="414808"/>
                </a:cubicBezTo>
                <a:cubicBezTo>
                  <a:pt x="621758" y="409187"/>
                  <a:pt x="612742" y="402239"/>
                  <a:pt x="603315" y="395954"/>
                </a:cubicBezTo>
                <a:lnTo>
                  <a:pt x="565608" y="339393"/>
                </a:lnTo>
                <a:lnTo>
                  <a:pt x="546754" y="311113"/>
                </a:lnTo>
                <a:cubicBezTo>
                  <a:pt x="543612" y="295402"/>
                  <a:pt x="543957" y="278565"/>
                  <a:pt x="537327" y="263979"/>
                </a:cubicBezTo>
                <a:cubicBezTo>
                  <a:pt x="518787" y="223190"/>
                  <a:pt x="454632" y="152286"/>
                  <a:pt x="424206" y="132003"/>
                </a:cubicBezTo>
                <a:cubicBezTo>
                  <a:pt x="414779" y="125719"/>
                  <a:pt x="406383" y="117508"/>
                  <a:pt x="395925" y="113150"/>
                </a:cubicBezTo>
                <a:cubicBezTo>
                  <a:pt x="368408" y="101685"/>
                  <a:pt x="337747" y="98200"/>
                  <a:pt x="311084" y="84869"/>
                </a:cubicBezTo>
                <a:cubicBezTo>
                  <a:pt x="298515" y="78585"/>
                  <a:pt x="286708" y="70460"/>
                  <a:pt x="273377" y="66016"/>
                </a:cubicBezTo>
                <a:cubicBezTo>
                  <a:pt x="258177" y="60949"/>
                  <a:pt x="241787" y="60475"/>
                  <a:pt x="226243" y="56589"/>
                </a:cubicBezTo>
                <a:cubicBezTo>
                  <a:pt x="216603" y="54179"/>
                  <a:pt x="207517" y="49892"/>
                  <a:pt x="197963" y="47162"/>
                </a:cubicBezTo>
                <a:cubicBezTo>
                  <a:pt x="185505" y="43603"/>
                  <a:pt x="172546" y="41832"/>
                  <a:pt x="160255" y="37735"/>
                </a:cubicBezTo>
                <a:cubicBezTo>
                  <a:pt x="144202" y="32384"/>
                  <a:pt x="129174" y="24233"/>
                  <a:pt x="113121" y="18882"/>
                </a:cubicBezTo>
                <a:cubicBezTo>
                  <a:pt x="100830" y="14785"/>
                  <a:pt x="88118" y="11996"/>
                  <a:pt x="75414" y="9455"/>
                </a:cubicBezTo>
                <a:cubicBezTo>
                  <a:pt x="23114" y="-1005"/>
                  <a:pt x="34528" y="28"/>
                  <a:pt x="0" y="2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72969" y="2376321"/>
            <a:ext cx="670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dirty="0">
                <a:solidFill>
                  <a:srgbClr val="0070C0"/>
                </a:solidFill>
              </a:rPr>
              <a:t>hello.obj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cout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객체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en-US" altLang="ko-KR" dirty="0">
                <a:solidFill>
                  <a:srgbClr val="0070C0"/>
                </a:solidFill>
              </a:rPr>
              <a:t> &lt;&lt; </a:t>
            </a:r>
            <a:r>
              <a:rPr lang="ko-KR" altLang="en-US" dirty="0">
                <a:solidFill>
                  <a:srgbClr val="0070C0"/>
                </a:solidFill>
              </a:rPr>
              <a:t>연산자 함수 </a:t>
            </a:r>
            <a:r>
              <a:rPr lang="en-US" altLang="ko-KR" dirty="0">
                <a:solidFill>
                  <a:srgbClr val="FF0000"/>
                </a:solidFill>
              </a:rPr>
              <a:t>=&gt;</a:t>
            </a:r>
            <a:r>
              <a:rPr lang="en-US" altLang="ko-KR" dirty="0">
                <a:solidFill>
                  <a:srgbClr val="0070C0"/>
                </a:solidFill>
              </a:rPr>
              <a:t> hello.exe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54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실행과 디버깅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실행 파일은 독립적으로 바로 실행 가능</a:t>
            </a:r>
            <a:endParaRPr lang="en-US" altLang="ko-KR" dirty="0"/>
          </a:p>
          <a:p>
            <a:r>
              <a:rPr lang="ko-KR" altLang="en-US" dirty="0"/>
              <a:t>실행 중에 발생하는 오류</a:t>
            </a:r>
            <a:endParaRPr lang="en-US" altLang="ko-KR" dirty="0"/>
          </a:p>
          <a:p>
            <a:pPr lvl="1"/>
            <a:r>
              <a:rPr lang="ko-KR" altLang="en-US" dirty="0"/>
              <a:t>원하는 결과가 나오지 않거나 실행 중에 프로그램의 비정상 종료</a:t>
            </a:r>
            <a:endParaRPr lang="en-US" altLang="ko-KR" dirty="0"/>
          </a:p>
          <a:p>
            <a:r>
              <a:rPr lang="ko-KR" altLang="en-US" dirty="0"/>
              <a:t>디버깅</a:t>
            </a:r>
            <a:endParaRPr lang="en-US" altLang="ko-KR" dirty="0"/>
          </a:p>
          <a:p>
            <a:pPr lvl="1"/>
            <a:r>
              <a:rPr lang="ko-KR" altLang="en-US" dirty="0"/>
              <a:t>실행 중에 발생한 오류를 찾는 과정</a:t>
            </a:r>
            <a:endParaRPr lang="en-US" altLang="ko-KR" dirty="0"/>
          </a:p>
          <a:p>
            <a:pPr lvl="1"/>
            <a:r>
              <a:rPr lang="ko-KR" altLang="en-US" dirty="0" err="1"/>
              <a:t>디버거</a:t>
            </a:r>
            <a:endParaRPr lang="en-US" altLang="ko-KR" dirty="0"/>
          </a:p>
          <a:p>
            <a:pPr lvl="2"/>
            <a:r>
              <a:rPr lang="ko-KR" altLang="en-US" dirty="0"/>
              <a:t>디버깅을 도와주는 프로그램</a:t>
            </a:r>
            <a:endParaRPr lang="en-US" altLang="ko-KR" dirty="0"/>
          </a:p>
          <a:p>
            <a:pPr lvl="2"/>
            <a:r>
              <a:rPr lang="ko-KR" altLang="en-US" dirty="0"/>
              <a:t>컴파일러를 만드는 회사에서 함께 공급</a:t>
            </a:r>
            <a:endParaRPr lang="en-US" altLang="ko-KR" dirty="0"/>
          </a:p>
          <a:p>
            <a:pPr lvl="1"/>
            <a:r>
              <a:rPr lang="ko-KR" altLang="en-US" dirty="0"/>
              <a:t>소스 레벨 디버깅</a:t>
            </a:r>
            <a:endParaRPr lang="en-US" altLang="ko-KR" dirty="0"/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소스를 한 라인씩 실행하고 변수 값의 변화를 보면서 오류 발견</a:t>
            </a:r>
            <a:endParaRPr lang="en-US" altLang="ko-KR" dirty="0"/>
          </a:p>
          <a:p>
            <a:pPr lvl="2"/>
            <a:r>
              <a:rPr lang="en-US" altLang="ko-KR" dirty="0"/>
              <a:t>Visual Studio</a:t>
            </a:r>
            <a:r>
              <a:rPr lang="ko-KR" altLang="en-US" dirty="0"/>
              <a:t>는 소스 레벨 디버깅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736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9161"/>
            <a:ext cx="6057704" cy="302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 표준 라이브러리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C++ </a:t>
            </a:r>
            <a:r>
              <a:rPr lang="ko-KR" altLang="en-US" dirty="0"/>
              <a:t>표준 라이브러리는 </a:t>
            </a:r>
            <a:r>
              <a:rPr lang="en-US" altLang="ko-KR" dirty="0"/>
              <a:t>3 </a:t>
            </a:r>
            <a:r>
              <a:rPr lang="ko-KR" altLang="en-US" dirty="0"/>
              <a:t>개의 그룹으로 구분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C </a:t>
            </a:r>
            <a:r>
              <a:rPr lang="ko-KR" altLang="en-US" dirty="0"/>
              <a:t>표준 라이브러리를 수용</a:t>
            </a:r>
            <a:r>
              <a:rPr lang="en-US" altLang="ko-KR" dirty="0"/>
              <a:t>, C++</a:t>
            </a:r>
            <a:r>
              <a:rPr lang="ko-KR" altLang="en-US" dirty="0"/>
              <a:t>에서 사용할 수 있게 한 함수들</a:t>
            </a:r>
            <a:endParaRPr lang="en-US" altLang="ko-KR" dirty="0"/>
          </a:p>
          <a:p>
            <a:pPr lvl="2"/>
            <a:r>
              <a:rPr lang="ko-KR" altLang="en-US" dirty="0"/>
              <a:t>이름이 </a:t>
            </a:r>
            <a:r>
              <a:rPr lang="en-US" altLang="ko-KR" dirty="0"/>
              <a:t>c</a:t>
            </a:r>
            <a:r>
              <a:rPr lang="ko-KR" altLang="en-US" dirty="0"/>
              <a:t>로 시작하는 헤더 파일에 선언됨</a:t>
            </a:r>
          </a:p>
          <a:p>
            <a:pPr lvl="1"/>
            <a:r>
              <a:rPr lang="en-US" altLang="ko-KR" dirty="0"/>
              <a:t>C++ </a:t>
            </a:r>
            <a:r>
              <a:rPr lang="ko-KR" altLang="en-US" dirty="0"/>
              <a:t>입출력 라이브러리</a:t>
            </a:r>
            <a:endParaRPr lang="en-US" altLang="ko-KR" dirty="0"/>
          </a:p>
          <a:p>
            <a:pPr lvl="2"/>
            <a:r>
              <a:rPr lang="ko-KR" altLang="en-US" dirty="0"/>
              <a:t>콘솔 및 파일 입출력을 위한 라이브러리</a:t>
            </a:r>
          </a:p>
          <a:p>
            <a:pPr lvl="1"/>
            <a:r>
              <a:rPr lang="en-US" altLang="ko-KR" dirty="0"/>
              <a:t>C++ STL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2"/>
            <a:r>
              <a:rPr lang="ko-KR" altLang="en-US" dirty="0" err="1"/>
              <a:t>제네릭</a:t>
            </a:r>
            <a:r>
              <a:rPr lang="ko-KR" altLang="en-US" dirty="0"/>
              <a:t> 프로그래밍을 지원하기 위해 템플릿 라이브러리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7504" y="4619224"/>
            <a:ext cx="1103080" cy="392688"/>
          </a:xfrm>
          <a:prstGeom prst="wedgeRoundRectCallout">
            <a:avLst>
              <a:gd name="adj1" fmla="val 93834"/>
              <a:gd name="adj2" fmla="val 47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13808" y="3046992"/>
            <a:ext cx="835576" cy="392688"/>
          </a:xfrm>
          <a:prstGeom prst="wedgeRoundRectCallout">
            <a:avLst>
              <a:gd name="adj1" fmla="val -59344"/>
              <a:gd name="adj2" fmla="val 12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STL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84368" y="4716396"/>
            <a:ext cx="964624" cy="392688"/>
          </a:xfrm>
          <a:prstGeom prst="wedgeRoundRectCallout">
            <a:avLst>
              <a:gd name="adj1" fmla="val -122475"/>
              <a:gd name="adj2" fmla="val -56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>
                <a:solidFill>
                  <a:schemeClr val="tx1"/>
                </a:solidFill>
              </a:rPr>
              <a:t>++ </a:t>
            </a:r>
            <a:r>
              <a:rPr lang="ko-KR" altLang="en-US" sz="1000" dirty="0">
                <a:solidFill>
                  <a:schemeClr val="tx1"/>
                </a:solidFill>
              </a:rPr>
              <a:t>입출력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50615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F03725-FA80-4F87-852F-C629980B1E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11" y="1484784"/>
            <a:ext cx="6181591" cy="434339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716016" y="4653136"/>
            <a:ext cx="1872208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1" idx="1"/>
            <a:endCxn id="7" idx="6"/>
          </p:cNvCxnSpPr>
          <p:nvPr/>
        </p:nvCxnSpPr>
        <p:spPr>
          <a:xfrm flipH="1" flipV="1">
            <a:off x="6588224" y="4833156"/>
            <a:ext cx="720080" cy="180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08304" y="458954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클릭하면 </a:t>
            </a:r>
            <a:endParaRPr lang="en-US" altLang="ko-KR" sz="1400" dirty="0"/>
          </a:p>
          <a:p>
            <a:r>
              <a:rPr lang="ko-KR" altLang="en-US" sz="1400" dirty="0"/>
              <a:t>다음 슬라이드로</a:t>
            </a:r>
          </a:p>
        </p:txBody>
      </p:sp>
    </p:spTree>
    <p:extLst>
      <p:ext uri="{BB962C8B-B14F-4D97-AF65-F5344CB8AC3E}">
        <p14:creationId xmlns:p14="http://schemas.microsoft.com/office/powerpoint/2010/main" val="77099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E7C791-5CD1-60D3-A45B-BB6C358B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스크린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E69B9-2B66-464D-B1EA-9A64B5B0C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45066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3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DE14B1-885B-46AC-A8B2-E719367B9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1" y="1124744"/>
            <a:ext cx="7106598" cy="499333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4EA18D0-546F-625D-023B-45018FF2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2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283F09-C45F-08C9-7670-D2C388A3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구성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683AA-F33C-4CE2-828E-8EA627841825}"/>
              </a:ext>
            </a:extLst>
          </p:cNvPr>
          <p:cNvGrpSpPr/>
          <p:nvPr/>
        </p:nvGrpSpPr>
        <p:grpSpPr>
          <a:xfrm>
            <a:off x="1043608" y="1124744"/>
            <a:ext cx="7464488" cy="5244797"/>
            <a:chOff x="839756" y="1124744"/>
            <a:chExt cx="7464488" cy="52447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39178DD-CE98-40E0-9172-7426E791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56" y="1124744"/>
              <a:ext cx="7464488" cy="524479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2373836" y="4169002"/>
              <a:ext cx="1296144" cy="345233"/>
            </a:xfrm>
            <a:prstGeom prst="wedgeRoundRectCallout">
              <a:avLst>
                <a:gd name="adj1" fmla="val -106102"/>
                <a:gd name="adj2" fmla="val -6228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C:\C++\chap1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폴더를 생성한다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2225628" y="2342928"/>
              <a:ext cx="1592560" cy="316003"/>
            </a:xfrm>
            <a:prstGeom prst="wedgeRoundRectCallout">
              <a:avLst>
                <a:gd name="adj1" fmla="val -89442"/>
                <a:gd name="adj2" fmla="val 880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C:\C++\chap1\Hello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폴더가 생긴다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1991884" y="3284984"/>
              <a:ext cx="902372" cy="216403"/>
            </a:xfrm>
            <a:prstGeom prst="wedgeRoundRectCallout">
              <a:avLst>
                <a:gd name="adj1" fmla="val -76418"/>
                <a:gd name="adj2" fmla="val 1334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솔루션 위치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00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프로젝트 생성 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A7AC0-9927-4028-A5A4-BEBD4E4F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757324" cy="38469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464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항목 만드는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A33BB0-885E-4FF7-A921-F7B33BE40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74067"/>
            <a:ext cx="7696401" cy="53504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21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세상을 먹어 치우는 소프트웨어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6638" y="6411979"/>
            <a:ext cx="2133600" cy="292079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기업의 세상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차 산업의 핵심에 소프트웨어가 있다</a:t>
            </a:r>
            <a:endParaRPr lang="en-US" altLang="ko-KR" dirty="0"/>
          </a:p>
          <a:p>
            <a:pPr lvl="1"/>
            <a:r>
              <a:rPr lang="ko-KR" altLang="en-US" dirty="0"/>
              <a:t>무인 자동차</a:t>
            </a:r>
            <a:r>
              <a:rPr lang="en-US" altLang="ko-KR" dirty="0"/>
              <a:t>, AI(</a:t>
            </a:r>
            <a:r>
              <a:rPr lang="ko-KR" altLang="en-US" dirty="0"/>
              <a:t>구글의 </a:t>
            </a:r>
            <a:r>
              <a:rPr lang="ko-KR" altLang="en-US" dirty="0" err="1"/>
              <a:t>알파고</a:t>
            </a:r>
            <a:r>
              <a:rPr lang="en-US" altLang="ko-KR" dirty="0"/>
              <a:t>, IBM </a:t>
            </a:r>
            <a:r>
              <a:rPr lang="ko-KR" altLang="en-US" dirty="0"/>
              <a:t>왓슨</a:t>
            </a:r>
            <a:r>
              <a:rPr lang="en-US" altLang="ko-KR" dirty="0"/>
              <a:t>), </a:t>
            </a:r>
            <a:r>
              <a:rPr lang="en-US" altLang="ko-KR" dirty="0" err="1"/>
              <a:t>IoT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870330"/>
            <a:ext cx="5431364" cy="1610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2297772"/>
            <a:ext cx="750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eBay, Facebook, Groupon, Skype, Twitter, Android, Netflix, Google, Apple, Samsung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0" y="1345233"/>
            <a:ext cx="3533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Software is eating the world.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6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7500453" cy="447414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hello.cpp </a:t>
            </a:r>
            <a:r>
              <a:rPr lang="ko-KR" altLang="en-US" dirty="0"/>
              <a:t>소스 파일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547664" y="4293096"/>
            <a:ext cx="1171407" cy="341317"/>
          </a:xfrm>
          <a:prstGeom prst="wedgeRoundRectCallout">
            <a:avLst>
              <a:gd name="adj1" fmla="val 23985"/>
              <a:gd name="adj2" fmla="val 1471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 이름 입력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975526" y="1772816"/>
            <a:ext cx="796274" cy="341317"/>
          </a:xfrm>
          <a:prstGeom prst="wedgeRoundRectCallout">
            <a:avLst>
              <a:gd name="adj1" fmla="val -84194"/>
              <a:gd name="adj2" fmla="val 309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Visual C++ </a:t>
            </a:r>
            <a:r>
              <a:rPr lang="ko-KR" altLang="en-US" sz="1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91880" y="5424965"/>
            <a:ext cx="936103" cy="341317"/>
          </a:xfrm>
          <a:prstGeom prst="wedgeRoundRectCallout">
            <a:avLst>
              <a:gd name="adj1" fmla="val -61657"/>
              <a:gd name="adj2" fmla="val -836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hello.cpp</a:t>
            </a:r>
            <a:r>
              <a:rPr lang="ko-KR" altLang="en-US" sz="1000" dirty="0">
                <a:solidFill>
                  <a:schemeClr val="tx1"/>
                </a:solidFill>
              </a:rPr>
              <a:t>가 생기는 폴더</a:t>
            </a:r>
          </a:p>
        </p:txBody>
      </p:sp>
    </p:spTree>
    <p:extLst>
      <p:ext uri="{BB962C8B-B14F-4D97-AF65-F5344CB8AC3E}">
        <p14:creationId xmlns:p14="http://schemas.microsoft.com/office/powerpoint/2010/main" val="357594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hello.cpp </a:t>
            </a:r>
            <a:r>
              <a:rPr lang="ko-KR" altLang="en-US" dirty="0"/>
              <a:t>파일이 생성된 초기 모습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89036F-0F95-42B2-8856-00CCE3BEEC8D}"/>
              </a:ext>
            </a:extLst>
          </p:cNvPr>
          <p:cNvGrpSpPr/>
          <p:nvPr/>
        </p:nvGrpSpPr>
        <p:grpSpPr>
          <a:xfrm>
            <a:off x="987979" y="1340768"/>
            <a:ext cx="7120337" cy="4008337"/>
            <a:chOff x="1115616" y="1556792"/>
            <a:chExt cx="7120337" cy="40083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0DCD33-FCC1-4F05-9EA4-9FB4F3F5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556792"/>
              <a:ext cx="7120337" cy="4008337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7020272" y="4365104"/>
              <a:ext cx="1008112" cy="341317"/>
            </a:xfrm>
            <a:prstGeom prst="wedgeRoundRectCallout">
              <a:avLst>
                <a:gd name="adj1" fmla="val -63168"/>
                <a:gd name="adj2" fmla="val -9034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빈 </a:t>
              </a:r>
              <a:r>
                <a:rPr lang="en-US" altLang="ko-KR" sz="1000" dirty="0">
                  <a:solidFill>
                    <a:schemeClr val="tx1"/>
                  </a:solidFill>
                </a:rPr>
                <a:t>hello.cpp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파일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57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hello.cpp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06FEDD-5734-4EF7-AABE-5A4BF0710ACC}"/>
              </a:ext>
            </a:extLst>
          </p:cNvPr>
          <p:cNvGrpSpPr/>
          <p:nvPr/>
        </p:nvGrpSpPr>
        <p:grpSpPr>
          <a:xfrm>
            <a:off x="755576" y="1262686"/>
            <a:ext cx="7696401" cy="4332628"/>
            <a:chOff x="683568" y="1700808"/>
            <a:chExt cx="7696401" cy="43326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E21E5E-3584-4D3F-ACDE-14C88AC3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700808"/>
              <a:ext cx="7696401" cy="4332628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2699792" y="4581128"/>
              <a:ext cx="1171407" cy="341317"/>
            </a:xfrm>
            <a:prstGeom prst="wedgeRoundRectCallout">
              <a:avLst>
                <a:gd name="adj1" fmla="val -35328"/>
                <a:gd name="adj2" fmla="val -7715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프로그램 작성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96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 탐색기에서 컴파일 메뉴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48D0E1-31E2-46FF-9F04-1F5DE613BFDB}"/>
              </a:ext>
            </a:extLst>
          </p:cNvPr>
          <p:cNvGrpSpPr/>
          <p:nvPr/>
        </p:nvGrpSpPr>
        <p:grpSpPr>
          <a:xfrm>
            <a:off x="965050" y="1124744"/>
            <a:ext cx="7512319" cy="4664651"/>
            <a:chOff x="467544" y="1096674"/>
            <a:chExt cx="7512319" cy="46646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9AD33E-3CC3-439C-AB9E-D9B53557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096674"/>
              <a:ext cx="7512319" cy="4664651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3635896" y="4653136"/>
              <a:ext cx="1253054" cy="504056"/>
            </a:xfrm>
            <a:prstGeom prst="wedgeRoundRectCallout">
              <a:avLst>
                <a:gd name="adj1" fmla="val 76431"/>
                <a:gd name="adj2" fmla="val 5072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hello.cpp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컴파일만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44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 </a:t>
            </a:r>
            <a:r>
              <a:rPr lang="ko-KR" altLang="en-US" dirty="0"/>
              <a:t>프로젝트의 </a:t>
            </a:r>
            <a:r>
              <a:rPr lang="ko-KR" altLang="en-US" dirty="0" err="1"/>
              <a:t>빌드로</a:t>
            </a:r>
            <a:r>
              <a:rPr lang="ko-KR" altLang="en-US" dirty="0"/>
              <a:t> </a:t>
            </a:r>
            <a:r>
              <a:rPr lang="en-US" altLang="ko-KR" dirty="0"/>
              <a:t>Hello.exe </a:t>
            </a:r>
            <a:r>
              <a:rPr lang="ko-KR" altLang="en-US" dirty="0"/>
              <a:t>생성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FE3FB0-25AE-4C92-A1DC-E98436CEBA24}"/>
              </a:ext>
            </a:extLst>
          </p:cNvPr>
          <p:cNvGrpSpPr/>
          <p:nvPr/>
        </p:nvGrpSpPr>
        <p:grpSpPr>
          <a:xfrm>
            <a:off x="683568" y="1139378"/>
            <a:ext cx="8208912" cy="5078318"/>
            <a:chOff x="683568" y="1139378"/>
            <a:chExt cx="8208912" cy="50783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8B8CAD-F114-465E-B273-A9CDA052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139378"/>
              <a:ext cx="8050158" cy="5078318"/>
            </a:xfrm>
            <a:prstGeom prst="rect">
              <a:avLst/>
            </a:prstGeom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7020272" y="3147021"/>
              <a:ext cx="1872208" cy="420814"/>
            </a:xfrm>
            <a:prstGeom prst="wedgeRoundRectCallout">
              <a:avLst>
                <a:gd name="adj1" fmla="val -97873"/>
                <a:gd name="adj2" fmla="val -1215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 메뉴를 선택하면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</a:rPr>
                <a:t> 컴파일과 링크 후 </a:t>
              </a:r>
              <a:r>
                <a:rPr lang="en-US" altLang="ko-KR" sz="1000" dirty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생성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4355976" y="5099818"/>
              <a:ext cx="864096" cy="2880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783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89422B-164A-43D9-BFFE-7D0DA34C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5" y="1052736"/>
            <a:ext cx="8050159" cy="50783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ko-KR" altLang="en-US" dirty="0"/>
              <a:t>프로젝트가 실행되는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582" y="5373216"/>
            <a:ext cx="4637436" cy="134986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7214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프로그래밍과 프로그래밍 언어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본질적으로 기계어만 처리 가능</a:t>
            </a:r>
            <a:endParaRPr lang="en-US" altLang="ko-KR" dirty="0"/>
          </a:p>
          <a:p>
            <a:pPr lvl="1"/>
            <a:r>
              <a:rPr lang="ko-KR" altLang="en-US" dirty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기계어의 명령을 </a:t>
            </a:r>
            <a:r>
              <a:rPr lang="en-US" altLang="ko-KR" dirty="0"/>
              <a:t>ADD, SUB, MOVE </a:t>
            </a:r>
            <a:r>
              <a:rPr lang="ko-KR" altLang="en-US" dirty="0"/>
              <a:t>등과 같은 상징적인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(mnemonic symbol)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lvl="2"/>
            <a:r>
              <a:rPr lang="ko-KR" altLang="en-US" dirty="0"/>
              <a:t>어셈블러 </a:t>
            </a:r>
            <a:r>
              <a:rPr lang="en-US" altLang="ko-KR" dirty="0"/>
              <a:t>: </a:t>
            </a:r>
            <a:r>
              <a:rPr lang="ko-KR" altLang="en-US" dirty="0"/>
              <a:t>어셈블리어 프로그램을 기계어 코드로 변환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C#</a:t>
            </a:r>
          </a:p>
          <a:p>
            <a:pPr lvl="2"/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/>
              <a:t>고급 언어로 작성된 프로그램을 기계어 코드로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639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사람과 컴퓨터</a:t>
            </a:r>
            <a:r>
              <a:rPr lang="en-US" altLang="ko-KR" dirty="0"/>
              <a:t>, </a:t>
            </a:r>
            <a:r>
              <a:rPr lang="ko-KR" altLang="en-US" dirty="0"/>
              <a:t>기계어와 고급 언어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028" name="Picture 4" descr="C:\Users\Kitae\AppData\Local\Microsoft\Windows\Temporary Internet Files\Content.IE5\F2JW7Z4E\MC90043386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97020"/>
            <a:ext cx="1459240" cy="14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37965" y="3095270"/>
            <a:ext cx="10726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/>
              <a:t>01010000</a:t>
            </a:r>
          </a:p>
          <a:p>
            <a:r>
              <a:rPr lang="en-US" altLang="ko-KR" sz="1600" dirty="0"/>
              <a:t>00101001</a:t>
            </a:r>
          </a:p>
          <a:p>
            <a:r>
              <a:rPr lang="en-US" altLang="ko-KR" sz="1600" dirty="0"/>
              <a:t>11101011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9594" y="220486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35 + 56 = 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9854" y="3958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기계어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6644" y="3095273"/>
            <a:ext cx="14254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/>
              <a:t>LOAD AX 35</a:t>
            </a:r>
          </a:p>
          <a:p>
            <a:r>
              <a:rPr lang="en-US" altLang="ko-KR" sz="1600" dirty="0"/>
              <a:t>LOAD BX 56</a:t>
            </a:r>
          </a:p>
          <a:p>
            <a:r>
              <a:rPr lang="en-US" altLang="ko-KR" sz="1600" dirty="0"/>
              <a:t>ADD AX BX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9979" y="3986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어셈블리어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6198" y="3218382"/>
            <a:ext cx="13828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i;</a:t>
            </a:r>
          </a:p>
          <a:p>
            <a:r>
              <a:rPr lang="en-US" altLang="ko-KR" sz="1600" dirty="0"/>
              <a:t>i = 35 + 56;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630" y="395870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C++</a:t>
            </a:r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310713" y="3421283"/>
            <a:ext cx="1119141" cy="214634"/>
          </a:xfrm>
          <a:custGeom>
            <a:avLst/>
            <a:gdLst>
              <a:gd name="connsiteX0" fmla="*/ 265043 w 1119141"/>
              <a:gd name="connsiteY0" fmla="*/ 0 h 214634"/>
              <a:gd name="connsiteX1" fmla="*/ 1099930 w 1119141"/>
              <a:gd name="connsiteY1" fmla="*/ 66261 h 214634"/>
              <a:gd name="connsiteX2" fmla="*/ 781878 w 1119141"/>
              <a:gd name="connsiteY2" fmla="*/ 212035 h 214634"/>
              <a:gd name="connsiteX3" fmla="*/ 0 w 1119141"/>
              <a:gd name="connsiteY3" fmla="*/ 145774 h 2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41" h="214634">
                <a:moveTo>
                  <a:pt x="265043" y="0"/>
                </a:moveTo>
                <a:cubicBezTo>
                  <a:pt x="639417" y="15461"/>
                  <a:pt x="1013791" y="30922"/>
                  <a:pt x="1099930" y="66261"/>
                </a:cubicBezTo>
                <a:cubicBezTo>
                  <a:pt x="1186069" y="101600"/>
                  <a:pt x="965200" y="198783"/>
                  <a:pt x="781878" y="212035"/>
                </a:cubicBezTo>
                <a:cubicBezTo>
                  <a:pt x="598556" y="225287"/>
                  <a:pt x="299278" y="185530"/>
                  <a:pt x="0" y="14577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5" idx="1"/>
            <a:endCxn id="23" idx="3"/>
          </p:cNvCxnSpPr>
          <p:nvPr/>
        </p:nvCxnSpPr>
        <p:spPr>
          <a:xfrm flipH="1">
            <a:off x="5412142" y="3510770"/>
            <a:ext cx="504056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3" idx="1"/>
            <a:endCxn id="19" idx="3"/>
          </p:cNvCxnSpPr>
          <p:nvPr/>
        </p:nvCxnSpPr>
        <p:spPr>
          <a:xfrm flipH="1" flipV="1">
            <a:off x="3410580" y="3510769"/>
            <a:ext cx="576064" cy="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25" idx="3"/>
          </p:cNvCxnSpPr>
          <p:nvPr/>
        </p:nvCxnSpPr>
        <p:spPr>
          <a:xfrm flipH="1" flipV="1">
            <a:off x="7299012" y="3510770"/>
            <a:ext cx="268293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5714836" y="3528600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4726" y="43696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컴파일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730551" y="3537444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30441" y="438659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0B050"/>
                </a:solidFill>
              </a:rPr>
              <a:t>어셈블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5" y="2814767"/>
            <a:ext cx="1270839" cy="13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75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언어의 진화와 </a:t>
            </a:r>
            <a:r>
              <a:rPr lang="en-US" altLang="ko-KR" dirty="0"/>
              <a:t>C++</a:t>
            </a:r>
            <a:r>
              <a:rPr lang="ko-KR" altLang="en-US" dirty="0"/>
              <a:t>의 기원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403648" y="836712"/>
            <a:ext cx="5918907" cy="5815872"/>
            <a:chOff x="1533413" y="133408"/>
            <a:chExt cx="6912805" cy="6667120"/>
          </a:xfrm>
        </p:grpSpPr>
        <p:sp>
          <p:nvSpPr>
            <p:cNvPr id="51" name="TextBox 50"/>
            <p:cNvSpPr txBox="1"/>
            <p:nvPr/>
          </p:nvSpPr>
          <p:spPr>
            <a:xfrm>
              <a:off x="1788952" y="2202401"/>
              <a:ext cx="1135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endParaRPr lang="ko-KR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19598" y="1616747"/>
              <a:ext cx="12885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Martin Richards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60170" y="2771332"/>
              <a:ext cx="13435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r>
                <a:rPr lang="ko-KR" altLang="en-US" sz="1200" dirty="0">
                  <a:solidFill>
                    <a:srgbClr val="00B0F0"/>
                  </a:solidFill>
                </a:rPr>
                <a:t>과 </a:t>
              </a:r>
              <a:endParaRPr lang="en-US" altLang="ko-KR" sz="1200" dirty="0">
                <a:solidFill>
                  <a:srgbClr val="00B0F0"/>
                </a:solidFill>
              </a:endParaRPr>
            </a:p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Dennis Ritchie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1556" y="3572163"/>
              <a:ext cx="1396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err="1">
                  <a:solidFill>
                    <a:srgbClr val="00B0F0"/>
                  </a:solidFill>
                </a:rPr>
                <a:t>Bjarne</a:t>
              </a:r>
              <a:r>
                <a:rPr lang="en-US" altLang="ko-KR" sz="1200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Stroustrup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71152" y="133408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Assembly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31225" y="1635560"/>
              <a:ext cx="55335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BCPL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7227" y="678098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Fortran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6886" y="1228106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Algol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48833" y="1509440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Basic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1068" y="2863665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1773" y="3558419"/>
              <a:ext cx="503664" cy="2769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C++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94952" y="4698195"/>
              <a:ext cx="47121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4316" y="5503165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C#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99911" y="467289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Javascript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5813" y="3580827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Objective-C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61068" y="221021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7270" y="221021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1970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7270" y="2861029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1972 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09680" y="3645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59832" y="4686802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5272" y="161183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1967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2101" y="691997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1954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5936" y="549898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2000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52383" y="12237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1958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4330" y="150662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1964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47227" y="4198389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Visual Basic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22724" y="419557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1960" y="468680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</a:t>
              </a:r>
              <a:endParaRPr lang="ko-KR" altLang="en-US" sz="1200" dirty="0"/>
            </a:p>
          </p:txBody>
        </p:sp>
        <p:cxnSp>
          <p:nvCxnSpPr>
            <p:cNvPr id="30" name="직선 화살표 연결선 29"/>
            <p:cNvCxnSpPr>
              <a:stCxn id="5" idx="2"/>
              <a:endCxn id="7" idx="0"/>
            </p:cNvCxnSpPr>
            <p:nvPr/>
          </p:nvCxnSpPr>
          <p:spPr>
            <a:xfrm>
              <a:off x="5092903" y="410407"/>
              <a:ext cx="1759932" cy="2676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5" idx="2"/>
              <a:endCxn id="6" idx="0"/>
            </p:cNvCxnSpPr>
            <p:nvPr/>
          </p:nvCxnSpPr>
          <p:spPr>
            <a:xfrm flipH="1">
              <a:off x="3707904" y="410407"/>
              <a:ext cx="1384999" cy="122515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7" idx="2"/>
              <a:endCxn id="8" idx="0"/>
            </p:cNvCxnSpPr>
            <p:nvPr/>
          </p:nvCxnSpPr>
          <p:spPr>
            <a:xfrm flipH="1">
              <a:off x="5751160" y="955097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6" idx="2"/>
              <a:endCxn id="16" idx="0"/>
            </p:cNvCxnSpPr>
            <p:nvPr/>
          </p:nvCxnSpPr>
          <p:spPr>
            <a:xfrm flipH="1">
              <a:off x="3702293" y="1912559"/>
              <a:ext cx="5611" cy="29766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6" idx="2"/>
              <a:endCxn id="10" idx="0"/>
            </p:cNvCxnSpPr>
            <p:nvPr/>
          </p:nvCxnSpPr>
          <p:spPr>
            <a:xfrm>
              <a:off x="3702293" y="2487218"/>
              <a:ext cx="0" cy="37644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0" idx="2"/>
              <a:endCxn id="11" idx="0"/>
            </p:cNvCxnSpPr>
            <p:nvPr/>
          </p:nvCxnSpPr>
          <p:spPr>
            <a:xfrm>
              <a:off x="3702293" y="3140664"/>
              <a:ext cx="11312" cy="41775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0" idx="2"/>
              <a:endCxn id="14" idx="0"/>
            </p:cNvCxnSpPr>
            <p:nvPr/>
          </p:nvCxnSpPr>
          <p:spPr>
            <a:xfrm>
              <a:off x="3702293" y="3140664"/>
              <a:ext cx="1422382" cy="15322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7" idx="2"/>
              <a:endCxn id="9" idx="0"/>
            </p:cNvCxnSpPr>
            <p:nvPr/>
          </p:nvCxnSpPr>
          <p:spPr>
            <a:xfrm>
              <a:off x="6852835" y="955097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2"/>
              <a:endCxn id="27" idx="0"/>
            </p:cNvCxnSpPr>
            <p:nvPr/>
          </p:nvCxnSpPr>
          <p:spPr>
            <a:xfrm>
              <a:off x="7915092" y="1786439"/>
              <a:ext cx="31631" cy="2411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8" idx="2"/>
              <a:endCxn id="14" idx="0"/>
            </p:cNvCxnSpPr>
            <p:nvPr/>
          </p:nvCxnSpPr>
          <p:spPr>
            <a:xfrm flipH="1">
              <a:off x="5124675" y="1505105"/>
              <a:ext cx="626485" cy="3167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1" idx="2"/>
              <a:endCxn id="12" idx="0"/>
            </p:cNvCxnSpPr>
            <p:nvPr/>
          </p:nvCxnSpPr>
          <p:spPr>
            <a:xfrm>
              <a:off x="3713605" y="3835418"/>
              <a:ext cx="116957" cy="862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12" idx="2"/>
              <a:endCxn id="13" idx="0"/>
            </p:cNvCxnSpPr>
            <p:nvPr/>
          </p:nvCxnSpPr>
          <p:spPr>
            <a:xfrm>
              <a:off x="3830562" y="4975194"/>
              <a:ext cx="811466" cy="5279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94668" y="358082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1983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0" idx="2"/>
              <a:endCxn id="15" idx="0"/>
            </p:cNvCxnSpPr>
            <p:nvPr/>
          </p:nvCxnSpPr>
          <p:spPr>
            <a:xfrm>
              <a:off x="3702293" y="3140664"/>
              <a:ext cx="2531734" cy="4401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8" idx="2"/>
              <a:endCxn id="15" idx="0"/>
            </p:cNvCxnSpPr>
            <p:nvPr/>
          </p:nvCxnSpPr>
          <p:spPr>
            <a:xfrm>
              <a:off x="5751160" y="1505105"/>
              <a:ext cx="482867" cy="2075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27" idx="2"/>
              <a:endCxn id="13" idx="0"/>
            </p:cNvCxnSpPr>
            <p:nvPr/>
          </p:nvCxnSpPr>
          <p:spPr>
            <a:xfrm flipH="1">
              <a:off x="4642028" y="4475388"/>
              <a:ext cx="3304695" cy="1027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093318" y="4065110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Perl</a:t>
              </a:r>
              <a:endParaRPr lang="ko-KR" alt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33413" y="4062474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1987 </a:t>
              </a:r>
              <a:endParaRPr lang="ko-KR" altLang="en-US" sz="1200" dirty="0"/>
            </a:p>
          </p:txBody>
        </p:sp>
        <p:cxnSp>
          <p:nvCxnSpPr>
            <p:cNvPr id="125" name="직선 화살표 연결선 124"/>
            <p:cNvCxnSpPr>
              <a:stCxn id="10" idx="2"/>
              <a:endCxn id="122" idx="0"/>
            </p:cNvCxnSpPr>
            <p:nvPr/>
          </p:nvCxnSpPr>
          <p:spPr>
            <a:xfrm flipH="1">
              <a:off x="2314020" y="3140664"/>
              <a:ext cx="1388273" cy="9244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093318" y="4697689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PHP</a:t>
              </a:r>
              <a:endParaRPr lang="ko-KR" altLang="en-US" sz="12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33413" y="46950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1995 </a:t>
              </a:r>
              <a:endParaRPr lang="ko-KR" altLang="en-US" sz="1200" dirty="0"/>
            </a:p>
          </p:txBody>
        </p:sp>
        <p:cxnSp>
          <p:nvCxnSpPr>
            <p:cNvPr id="135" name="직선 화살표 연결선 134"/>
            <p:cNvCxnSpPr>
              <a:stCxn id="122" idx="2"/>
              <a:endCxn id="128" idx="0"/>
            </p:cNvCxnSpPr>
            <p:nvPr/>
          </p:nvCxnSpPr>
          <p:spPr>
            <a:xfrm>
              <a:off x="2314020" y="4342109"/>
              <a:ext cx="15901" cy="355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7503" y="528418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C++98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8165" y="5293215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1998 </a:t>
              </a:r>
              <a:endParaRPr lang="ko-KR" altLang="en-US" sz="700" dirty="0"/>
            </a:p>
          </p:txBody>
        </p:sp>
        <p:cxnSp>
          <p:nvCxnSpPr>
            <p:cNvPr id="57" name="직선 화살표 연결선 56"/>
            <p:cNvCxnSpPr>
              <a:stCxn id="11" idx="2"/>
              <a:endCxn id="55" idx="0"/>
            </p:cNvCxnSpPr>
            <p:nvPr/>
          </p:nvCxnSpPr>
          <p:spPr>
            <a:xfrm flipH="1">
              <a:off x="2731013" y="3835418"/>
              <a:ext cx="982592" cy="144876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725513" y="5768820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C++03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01703" y="5811862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2003 </a:t>
              </a:r>
              <a:endParaRPr lang="ko-KR" altLang="en-US" sz="7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87132" y="595361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C++11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56748" y="5997458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2011 </a:t>
              </a:r>
              <a:endParaRPr lang="ko-KR" altLang="en-US" sz="7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13545" y="6146892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C++14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97386" y="618227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2014 </a:t>
              </a:r>
              <a:endParaRPr lang="ko-KR" altLang="en-US" sz="7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57363" y="6334867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C++17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30026" y="638103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2017 </a:t>
              </a:r>
              <a:endParaRPr lang="ko-KR" altLang="en-US" sz="700" dirty="0"/>
            </a:p>
          </p:txBody>
        </p:sp>
        <p:cxnSp>
          <p:nvCxnSpPr>
            <p:cNvPr id="101" name="직선 화살표 연결선 100"/>
            <p:cNvCxnSpPr>
              <a:stCxn id="55" idx="2"/>
              <a:endCxn id="61" idx="0"/>
            </p:cNvCxnSpPr>
            <p:nvPr/>
          </p:nvCxnSpPr>
          <p:spPr>
            <a:xfrm>
              <a:off x="2731013" y="5530402"/>
              <a:ext cx="288010" cy="2384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309763" y="6528674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C++20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86277" y="660047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2020 </a:t>
              </a:r>
              <a:endParaRPr lang="ko-KR" altLang="en-US" sz="7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07704" y="5959142"/>
              <a:ext cx="4972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C++</a:t>
              </a:r>
            </a:p>
            <a:p>
              <a:pPr fontAlgn="base"/>
              <a:r>
                <a:rPr lang="ko-KR" altLang="en-US" sz="1200" dirty="0">
                  <a:solidFill>
                    <a:srgbClr val="00B0F0"/>
                  </a:solidFill>
                </a:rPr>
                <a:t>표준</a:t>
              </a:r>
              <a:endParaRPr lang="en-US" altLang="ko-KR" sz="1200" dirty="0">
                <a:solidFill>
                  <a:srgbClr val="00B0F0"/>
                </a:solidFill>
              </a:endParaRPr>
            </a:p>
            <a:p>
              <a:pPr fontAlgn="base"/>
              <a:r>
                <a:rPr lang="ko-KR" altLang="en-US" sz="1200" dirty="0">
                  <a:solidFill>
                    <a:srgbClr val="00B0F0"/>
                  </a:solidFill>
                </a:rPr>
                <a:t>변화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15816" y="3512041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1979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25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표준 </a:t>
            </a:r>
            <a:r>
              <a:rPr lang="en-US" altLang="ko-KR"/>
              <a:t>C++ </a:t>
            </a:r>
            <a:r>
              <a:rPr lang="ko-KR" altLang="en-US"/>
              <a:t>프로그램의 중요성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표준</a:t>
            </a:r>
            <a:endParaRPr lang="en-US" altLang="ko-KR" dirty="0"/>
          </a:p>
          <a:p>
            <a:pPr lvl="1"/>
            <a:r>
              <a:rPr lang="en-US" altLang="ko-KR" dirty="0"/>
              <a:t>1998</a:t>
            </a:r>
            <a:r>
              <a:rPr lang="ko-KR" altLang="en-US" dirty="0"/>
              <a:t>년 미국 표준원</a:t>
            </a:r>
            <a:r>
              <a:rPr lang="en-US" altLang="ko-KR" dirty="0"/>
              <a:t>(ANSI, American National Standards Institute)</a:t>
            </a:r>
          </a:p>
          <a:p>
            <a:pPr lvl="2"/>
            <a:r>
              <a:rPr lang="en-US" altLang="ko-KR" dirty="0"/>
              <a:t>C++ </a:t>
            </a:r>
            <a:r>
              <a:rPr lang="ko-KR" altLang="en-US" dirty="0"/>
              <a:t>언어에 대한 표준 설정</a:t>
            </a:r>
            <a:endParaRPr lang="en-US" altLang="ko-KR" dirty="0"/>
          </a:p>
          <a:p>
            <a:pPr lvl="1"/>
            <a:r>
              <a:rPr lang="en-US" altLang="ko-KR" dirty="0"/>
              <a:t>ISO/IEC 14882 </a:t>
            </a:r>
            <a:r>
              <a:rPr lang="ko-KR" altLang="en-US" dirty="0"/>
              <a:t>문서에 작성됨</a:t>
            </a:r>
            <a:r>
              <a:rPr lang="en-US" altLang="ko-KR" dirty="0"/>
              <a:t>. </a:t>
            </a:r>
            <a:r>
              <a:rPr lang="ko-KR" altLang="en-US" dirty="0"/>
              <a:t>유료 문서</a:t>
            </a:r>
            <a:endParaRPr lang="en-US" altLang="ko-KR" dirty="0"/>
          </a:p>
          <a:p>
            <a:pPr lvl="1"/>
            <a:r>
              <a:rPr lang="ko-KR" altLang="en-US" dirty="0"/>
              <a:t>표준의 진화</a:t>
            </a:r>
            <a:endParaRPr lang="en-US" altLang="ko-KR" dirty="0"/>
          </a:p>
          <a:p>
            <a:pPr lvl="2"/>
            <a:r>
              <a:rPr lang="en-US" altLang="ko-KR" dirty="0"/>
              <a:t>1998</a:t>
            </a:r>
            <a:r>
              <a:rPr lang="ko-KR" altLang="en-US" dirty="0"/>
              <a:t>년</a:t>
            </a:r>
            <a:r>
              <a:rPr lang="en-US" altLang="ko-KR" dirty="0"/>
              <a:t>(C++98), 2003</a:t>
            </a:r>
            <a:r>
              <a:rPr lang="ko-KR" altLang="en-US" dirty="0"/>
              <a:t>년</a:t>
            </a:r>
            <a:r>
              <a:rPr lang="en-US" altLang="ko-KR" dirty="0"/>
              <a:t>(C++03), 2007</a:t>
            </a:r>
            <a:r>
              <a:rPr lang="ko-KR" altLang="en-US" dirty="0"/>
              <a:t>년</a:t>
            </a:r>
            <a:r>
              <a:rPr lang="en-US" altLang="ko-KR" dirty="0"/>
              <a:t>(C++TR1), 2011</a:t>
            </a:r>
            <a:r>
              <a:rPr lang="ko-KR" altLang="en-US" dirty="0"/>
              <a:t>년</a:t>
            </a:r>
            <a:r>
              <a:rPr lang="en-US" altLang="ko-KR" dirty="0"/>
              <a:t>(C++11)</a:t>
            </a:r>
          </a:p>
          <a:p>
            <a:r>
              <a:rPr lang="ko-KR" altLang="en-US" dirty="0"/>
              <a:t>표준의 중요성</a:t>
            </a:r>
            <a:endParaRPr lang="en-US" altLang="ko-KR" dirty="0"/>
          </a:p>
          <a:p>
            <a:pPr lvl="1"/>
            <a:r>
              <a:rPr lang="ko-KR" altLang="en-US" dirty="0"/>
              <a:t>표준에 의해 작성된 </a:t>
            </a:r>
            <a:r>
              <a:rPr lang="en-US" altLang="ko-KR" dirty="0"/>
              <a:t>C++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2"/>
            <a:r>
              <a:rPr lang="ko-KR" altLang="en-US" dirty="0"/>
              <a:t>모든 플랫폼</a:t>
            </a:r>
            <a:r>
              <a:rPr lang="en-US" altLang="ko-KR" dirty="0"/>
              <a:t>. </a:t>
            </a:r>
            <a:r>
              <a:rPr lang="ko-KR" altLang="en-US" dirty="0"/>
              <a:t>모든 표준 </a:t>
            </a:r>
            <a:r>
              <a:rPr lang="en-US" altLang="ko-KR" dirty="0"/>
              <a:t>C++ </a:t>
            </a:r>
            <a:r>
              <a:rPr lang="ko-KR" altLang="en-US" dirty="0"/>
              <a:t>컴파일러에 의해 컴파일</a:t>
            </a:r>
            <a:endParaRPr lang="en-US" altLang="ko-KR" dirty="0"/>
          </a:p>
          <a:p>
            <a:pPr lvl="2"/>
            <a:r>
              <a:rPr lang="ko-KR" altLang="en-US" dirty="0"/>
              <a:t>동일한 실행 결과 보장</a:t>
            </a:r>
            <a:endParaRPr lang="en-US" altLang="ko-KR" dirty="0"/>
          </a:p>
          <a:p>
            <a:pPr lvl="2"/>
            <a:r>
              <a:rPr lang="ko-KR" altLang="en-US" dirty="0"/>
              <a:t>운영체제와 컴파일러의 종류에 관계없는 높은 호환성</a:t>
            </a:r>
            <a:endParaRPr lang="en-US" altLang="ko-KR" dirty="0"/>
          </a:p>
          <a:p>
            <a:r>
              <a:rPr lang="ko-KR" altLang="en-US" dirty="0"/>
              <a:t>비 표준 </a:t>
            </a:r>
            <a:r>
              <a:rPr lang="en-US" altLang="ko-KR" dirty="0"/>
              <a:t>C++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1"/>
            <a:r>
              <a:rPr lang="en-US" altLang="ko-KR" dirty="0"/>
              <a:t>Visual C++, Borland C++ </a:t>
            </a:r>
            <a:r>
              <a:rPr lang="ko-KR" altLang="en-US" dirty="0"/>
              <a:t>등 컴파일러 회사 고유의 비 표준 구문</a:t>
            </a:r>
            <a:endParaRPr lang="en-US" altLang="ko-KR" dirty="0"/>
          </a:p>
          <a:p>
            <a:pPr lvl="2"/>
            <a:r>
              <a:rPr lang="ko-KR" altLang="en-US" dirty="0"/>
              <a:t>특정 </a:t>
            </a:r>
            <a:r>
              <a:rPr lang="en-US" altLang="ko-KR" dirty="0"/>
              <a:t>C++ </a:t>
            </a:r>
            <a:r>
              <a:rPr lang="ko-KR" altLang="en-US" dirty="0"/>
              <a:t>컴파일러에서만 컴파일</a:t>
            </a:r>
            <a:endParaRPr lang="en-US" altLang="ko-KR" dirty="0"/>
          </a:p>
          <a:p>
            <a:pPr lvl="1"/>
            <a:r>
              <a:rPr lang="ko-KR" altLang="en-US" dirty="0"/>
              <a:t>호환성 결여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5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</a:t>
            </a:r>
            <a:r>
              <a:rPr lang="en-US" altLang="ko-KR" dirty="0"/>
              <a:t>/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en-US" altLang="ko-KR" dirty="0"/>
              <a:t>C++ </a:t>
            </a:r>
            <a:r>
              <a:rPr lang="ko-KR" altLang="en-US" dirty="0"/>
              <a:t>프로그램의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83329" y="1607047"/>
            <a:ext cx="8660242" cy="4558257"/>
            <a:chOff x="283329" y="1607047"/>
            <a:chExt cx="8660242" cy="4558257"/>
          </a:xfrm>
        </p:grpSpPr>
        <p:sp>
          <p:nvSpPr>
            <p:cNvPr id="5" name="TextBox 4"/>
            <p:cNvSpPr txBox="1"/>
            <p:nvPr/>
          </p:nvSpPr>
          <p:spPr>
            <a:xfrm>
              <a:off x="1279275" y="2130267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main()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"Hello";</a:t>
              </a:r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2050" y="1607047"/>
              <a:ext cx="1737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rgbClr val="0070C0"/>
                  </a:solidFill>
                </a:rPr>
                <a:t>작성된 </a:t>
              </a:r>
              <a:r>
                <a:rPr lang="en-US" altLang="ko-KR" sz="1200" dirty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>
                  <a:solidFill>
                    <a:srgbClr val="0070C0"/>
                  </a:solidFill>
                </a:rPr>
                <a:t>프로그램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329" y="4002475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볼랜드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1177" y="4002475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비주얼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11285" y="4002475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GNU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cxnSp>
          <p:nvCxnSpPr>
            <p:cNvPr id="11" name="직선 화살표 연결선 10"/>
            <p:cNvCxnSpPr>
              <a:stCxn id="5" idx="2"/>
            </p:cNvCxnSpPr>
            <p:nvPr/>
          </p:nvCxnSpPr>
          <p:spPr>
            <a:xfrm flipH="1">
              <a:off x="826311" y="3145930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5" idx="2"/>
              <a:endCxn id="8" idx="0"/>
            </p:cNvCxnSpPr>
            <p:nvPr/>
          </p:nvCxnSpPr>
          <p:spPr>
            <a:xfrm>
              <a:off x="2217925" y="3145930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5" idx="2"/>
              <a:endCxn id="9" idx="0"/>
            </p:cNvCxnSpPr>
            <p:nvPr/>
          </p:nvCxnSpPr>
          <p:spPr>
            <a:xfrm>
              <a:off x="2217925" y="3145930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463348" y="5707858"/>
              <a:ext cx="3495307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컴퓨터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463349" y="5118599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1860386" y="5118599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19" name="정오각형 18"/>
            <p:cNvSpPr/>
            <p:nvPr/>
          </p:nvSpPr>
          <p:spPr>
            <a:xfrm>
              <a:off x="3119295" y="5059786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cxnSp>
          <p:nvCxnSpPr>
            <p:cNvPr id="21" name="직선 화살표 연결선 20"/>
            <p:cNvCxnSpPr>
              <a:stCxn id="7" idx="2"/>
              <a:endCxn id="17" idx="0"/>
            </p:cNvCxnSpPr>
            <p:nvPr/>
          </p:nvCxnSpPr>
          <p:spPr>
            <a:xfrm>
              <a:off x="826310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8" idx="2"/>
            </p:cNvCxnSpPr>
            <p:nvPr/>
          </p:nvCxnSpPr>
          <p:spPr>
            <a:xfrm>
              <a:off x="2228772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9" idx="2"/>
              <a:endCxn id="19" idx="0"/>
            </p:cNvCxnSpPr>
            <p:nvPr/>
          </p:nvCxnSpPr>
          <p:spPr>
            <a:xfrm flipH="1">
              <a:off x="3538976" y="4513253"/>
              <a:ext cx="2" cy="54653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156176" y="2132856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__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cdecl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/>
                <a:t>main()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"Hello";</a:t>
              </a:r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6136" y="160963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rgbClr val="0070C0"/>
                  </a:solidFill>
                </a:rPr>
                <a:t>작성되지 않는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비주얼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>
                  <a:solidFill>
                    <a:srgbClr val="0070C0"/>
                  </a:solidFill>
                </a:rPr>
                <a:t>프로그램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60230" y="4005064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볼랜드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58078" y="4005064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비주얼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8186" y="4005064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GNU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C++</a:t>
              </a:r>
            </a:p>
            <a:p>
              <a:pPr algn="ctr"/>
              <a:r>
                <a:rPr lang="ko-KR" altLang="en-US" sz="1200" dirty="0"/>
                <a:t>컴파일러</a:t>
              </a:r>
            </a:p>
          </p:txBody>
        </p:sp>
        <p:cxnSp>
          <p:nvCxnSpPr>
            <p:cNvPr id="70" name="직선 화살표 연결선 69"/>
            <p:cNvCxnSpPr>
              <a:stCxn id="65" idx="2"/>
            </p:cNvCxnSpPr>
            <p:nvPr/>
          </p:nvCxnSpPr>
          <p:spPr>
            <a:xfrm flipH="1">
              <a:off x="5703212" y="3148519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65" idx="2"/>
              <a:endCxn id="68" idx="0"/>
            </p:cNvCxnSpPr>
            <p:nvPr/>
          </p:nvCxnSpPr>
          <p:spPr>
            <a:xfrm>
              <a:off x="7094826" y="3148519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2"/>
              <a:endCxn id="69" idx="0"/>
            </p:cNvCxnSpPr>
            <p:nvPr/>
          </p:nvCxnSpPr>
          <p:spPr>
            <a:xfrm>
              <a:off x="7094826" y="3148519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5340250" y="5710447"/>
              <a:ext cx="3495308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컴퓨터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361072" y="4833156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75" name="육각형 74"/>
            <p:cNvSpPr/>
            <p:nvPr/>
          </p:nvSpPr>
          <p:spPr>
            <a:xfrm>
              <a:off x="6737287" y="5121188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sp>
          <p:nvSpPr>
            <p:cNvPr id="76" name="정오각형 75"/>
            <p:cNvSpPr/>
            <p:nvPr/>
          </p:nvSpPr>
          <p:spPr>
            <a:xfrm>
              <a:off x="7996198" y="4801228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실행파일</a:t>
              </a:r>
            </a:p>
          </p:txBody>
        </p:sp>
        <p:cxnSp>
          <p:nvCxnSpPr>
            <p:cNvPr id="77" name="직선 화살표 연결선 76"/>
            <p:cNvCxnSpPr>
              <a:stCxn id="67" idx="2"/>
              <a:endCxn id="74" idx="0"/>
            </p:cNvCxnSpPr>
            <p:nvPr/>
          </p:nvCxnSpPr>
          <p:spPr>
            <a:xfrm>
              <a:off x="5703211" y="4515842"/>
              <a:ext cx="20822" cy="317314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8" idx="2"/>
            </p:cNvCxnSpPr>
            <p:nvPr/>
          </p:nvCxnSpPr>
          <p:spPr>
            <a:xfrm>
              <a:off x="7105673" y="4515842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9" idx="2"/>
              <a:endCxn id="76" idx="0"/>
            </p:cNvCxnSpPr>
            <p:nvPr/>
          </p:nvCxnSpPr>
          <p:spPr>
            <a:xfrm>
              <a:off x="8415879" y="4515842"/>
              <a:ext cx="0" cy="285386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곱셈 기호 80"/>
            <p:cNvSpPr/>
            <p:nvPr/>
          </p:nvSpPr>
          <p:spPr>
            <a:xfrm>
              <a:off x="5226060" y="4615182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곱셈 기호 85"/>
            <p:cNvSpPr/>
            <p:nvPr/>
          </p:nvSpPr>
          <p:spPr>
            <a:xfrm>
              <a:off x="7888186" y="4658535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사각형 설명선 86"/>
            <p:cNvSpPr/>
            <p:nvPr/>
          </p:nvSpPr>
          <p:spPr>
            <a:xfrm>
              <a:off x="3519420" y="2309029"/>
              <a:ext cx="835576" cy="682635"/>
            </a:xfrm>
            <a:prstGeom prst="wedgeRoundRectCallout">
              <a:avLst>
                <a:gd name="adj1" fmla="val -88529"/>
                <a:gd name="adj2" fmla="val 321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모든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컴파일러에 의해 컴파일</a:t>
              </a:r>
            </a:p>
          </p:txBody>
        </p:sp>
        <p:sp>
          <p:nvSpPr>
            <p:cNvPr id="88" name="모서리가 둥근 사각형 설명선 87"/>
            <p:cNvSpPr/>
            <p:nvPr/>
          </p:nvSpPr>
          <p:spPr>
            <a:xfrm>
              <a:off x="5140557" y="2638098"/>
              <a:ext cx="835576" cy="682635"/>
            </a:xfrm>
            <a:prstGeom prst="wedgeRoundRectCallout">
              <a:avLst>
                <a:gd name="adj1" fmla="val 110958"/>
                <a:gd name="adj2" fmla="val -6274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비주얼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전용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53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언어의 주요한 설계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언어와의 호환성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언어의 문법 체계 계승</a:t>
            </a:r>
            <a:endParaRPr lang="en-US" altLang="ko-KR" dirty="0"/>
          </a:p>
          <a:p>
            <a:pPr lvl="2"/>
            <a:r>
              <a:rPr lang="ko-KR" altLang="en-US" dirty="0"/>
              <a:t>소스 레벨 호환성 </a:t>
            </a:r>
            <a:r>
              <a:rPr lang="en-US" altLang="ko-KR" dirty="0"/>
              <a:t>- </a:t>
            </a:r>
            <a:r>
              <a:rPr lang="ko-KR" altLang="en-US" dirty="0"/>
              <a:t>기존에 작성된 </a:t>
            </a:r>
            <a:r>
              <a:rPr lang="en-US" altLang="ko-KR" dirty="0"/>
              <a:t>C </a:t>
            </a:r>
            <a:r>
              <a:rPr lang="ko-KR" altLang="en-US" dirty="0"/>
              <a:t>프로그램을 그대로 가져다 사용</a:t>
            </a:r>
            <a:endParaRPr lang="en-US" altLang="ko-KR" dirty="0"/>
          </a:p>
          <a:p>
            <a:pPr lvl="2"/>
            <a:r>
              <a:rPr lang="ko-KR" altLang="en-US" dirty="0"/>
              <a:t>링크 레벨 호환성 </a:t>
            </a:r>
            <a:r>
              <a:rPr lang="en-US" altLang="ko-KR" dirty="0"/>
              <a:t>–  C </a:t>
            </a:r>
            <a:r>
              <a:rPr lang="ko-KR" altLang="en-US" dirty="0"/>
              <a:t>목적 파일과 라이브러리를 </a:t>
            </a:r>
            <a:r>
              <a:rPr lang="en-US" altLang="ko-KR" dirty="0"/>
              <a:t>C++ </a:t>
            </a:r>
            <a:r>
              <a:rPr lang="ko-KR" altLang="en-US" dirty="0"/>
              <a:t>프로그램에서 링크</a:t>
            </a:r>
            <a:endParaRPr lang="en-US" altLang="ko-KR" dirty="0"/>
          </a:p>
          <a:p>
            <a:r>
              <a:rPr lang="ko-KR" altLang="en-US" dirty="0"/>
              <a:t>객체 지향 개념 도입</a:t>
            </a:r>
            <a:endParaRPr lang="en-US" altLang="ko-KR" dirty="0"/>
          </a:p>
          <a:p>
            <a:pPr lvl="1"/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pPr lvl="1" fontAlgn="base"/>
            <a:r>
              <a:rPr lang="ko-KR" altLang="en-US" dirty="0"/>
              <a:t>소프트웨어의 재사용을 통해 생산성 향상</a:t>
            </a:r>
            <a:endParaRPr lang="en-US" altLang="ko-KR" dirty="0"/>
          </a:p>
          <a:p>
            <a:pPr lvl="1" fontAlgn="base"/>
            <a:r>
              <a:rPr lang="ko-KR" altLang="en-US" dirty="0"/>
              <a:t>복잡하고 큰 규모의 소프트웨어의 작성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</a:t>
            </a:r>
            <a:r>
              <a:rPr lang="ko-KR" altLang="en-US" dirty="0"/>
              <a:t> 유지보수 용이</a:t>
            </a:r>
          </a:p>
          <a:p>
            <a:pPr fontAlgn="base"/>
            <a:r>
              <a:rPr lang="ko-KR" altLang="en-US" dirty="0"/>
              <a:t>엄격한 타입 체크</a:t>
            </a:r>
            <a:endParaRPr lang="en-US" altLang="ko-KR" dirty="0"/>
          </a:p>
          <a:p>
            <a:pPr lvl="1" fontAlgn="base"/>
            <a:r>
              <a:rPr lang="ko-KR" altLang="en-US" dirty="0"/>
              <a:t>실행 시간 오류의 가능성을 줄임</a:t>
            </a:r>
            <a:endParaRPr lang="en-US" altLang="ko-KR" dirty="0"/>
          </a:p>
          <a:p>
            <a:pPr lvl="1" fontAlgn="base"/>
            <a:r>
              <a:rPr lang="ko-KR" altLang="en-US" dirty="0"/>
              <a:t>디버깅</a:t>
            </a:r>
            <a:r>
              <a:rPr lang="en-US" altLang="ko-KR" dirty="0"/>
              <a:t> </a:t>
            </a:r>
            <a:r>
              <a:rPr lang="ko-KR" altLang="en-US" dirty="0"/>
              <a:t>편리</a:t>
            </a:r>
            <a:endParaRPr lang="en-US" altLang="ko-KR" dirty="0"/>
          </a:p>
          <a:p>
            <a:pPr fontAlgn="base"/>
            <a:r>
              <a:rPr lang="ko-KR" altLang="en-US" dirty="0"/>
              <a:t>실행 시간의 효율성 저하 최소화</a:t>
            </a:r>
            <a:endParaRPr lang="en-US" altLang="ko-KR" dirty="0"/>
          </a:p>
          <a:p>
            <a:pPr lvl="1" fontAlgn="base"/>
            <a:r>
              <a:rPr lang="ko-KR" altLang="en-US" dirty="0"/>
              <a:t>실행 시간을 저하시키는 요소와 해결</a:t>
            </a:r>
            <a:endParaRPr lang="en-US" altLang="ko-KR" dirty="0"/>
          </a:p>
          <a:p>
            <a:pPr lvl="2" fontAlgn="base"/>
            <a:r>
              <a:rPr lang="ko-KR" altLang="en-US" dirty="0"/>
              <a:t>작은 크기의 멤버 함수 잦은 호출 가능성 </a:t>
            </a:r>
            <a:r>
              <a:rPr lang="en-US" altLang="ko-KR" dirty="0"/>
              <a:t>-&gt; </a:t>
            </a:r>
            <a:r>
              <a:rPr lang="ko-KR" altLang="en-US" dirty="0" err="1"/>
              <a:t>인라인</a:t>
            </a:r>
            <a:r>
              <a:rPr lang="ko-KR" altLang="en-US" dirty="0"/>
              <a:t> 함수로 실행 시간 저하 해소</a:t>
            </a:r>
          </a:p>
          <a:p>
            <a:pPr lvl="1" fontAlgn="base"/>
            <a:endParaRPr lang="ko-KR" altLang="en-US" dirty="0"/>
          </a:p>
          <a:p>
            <a:pPr lvl="1" fontAlgn="base"/>
            <a:endParaRPr lang="ko-KR" altLang="en-US" dirty="0"/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76643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3182</TotalTime>
  <Words>2211</Words>
  <Application>Microsoft Office PowerPoint</Application>
  <PresentationFormat>화면 슬라이드 쇼(4:3)</PresentationFormat>
  <Paragraphs>456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HY견고딕</vt:lpstr>
      <vt:lpstr>맑은 고딕</vt:lpstr>
      <vt:lpstr>Arial</vt:lpstr>
      <vt:lpstr>Wingdings</vt:lpstr>
      <vt:lpstr>바인드소프트</vt:lpstr>
      <vt:lpstr>C++ 프로그래밍</vt:lpstr>
      <vt:lpstr>학습 목표</vt:lpstr>
      <vt:lpstr>세상을 먹어 치우는 소프트웨어</vt:lpstr>
      <vt:lpstr>프로그래밍과 프로그래밍 언어</vt:lpstr>
      <vt:lpstr>사람과 컴퓨터, 기계어와 고급 언어</vt:lpstr>
      <vt:lpstr>프로그래밍 언어의 진화와 C++의 기원</vt:lpstr>
      <vt:lpstr>표준 C++ 프로그램의 중요성</vt:lpstr>
      <vt:lpstr>표준/비표준 C++ 프로그램의 비교</vt:lpstr>
      <vt:lpstr>C++ 언어의 주요한 설계 목적</vt:lpstr>
      <vt:lpstr>C 언어에 추가한 기능</vt:lpstr>
      <vt:lpstr>C++ 객체 지향 특성 - 캡슐화</vt:lpstr>
      <vt:lpstr>C++ 객체 지향 특성 - 상속성</vt:lpstr>
      <vt:lpstr>C++ 객체 지향 특성 - 다형성</vt:lpstr>
      <vt:lpstr>C ++ 언어에서 객체 지향을 도입한 목적</vt:lpstr>
      <vt:lpstr>절차 지향 프로그래밍과 객체 지향 프로그래밍</vt:lpstr>
      <vt:lpstr>C++와 제네릭 프로그래밍</vt:lpstr>
      <vt:lpstr>C++ 언어의 아킬레스</vt:lpstr>
      <vt:lpstr>C++ 프로그램 개발 과정</vt:lpstr>
      <vt:lpstr>C++ 프로그램 작성 및 컴파일</vt:lpstr>
      <vt:lpstr>PowerPoint 프레젠테이션</vt:lpstr>
      <vt:lpstr>링킹</vt:lpstr>
      <vt:lpstr>프로그램 실행과 디버깅</vt:lpstr>
      <vt:lpstr>C++ 표준 라이브러리</vt:lpstr>
      <vt:lpstr>Visual Studio 시작</vt:lpstr>
      <vt:lpstr>Visual Studio 스크린</vt:lpstr>
      <vt:lpstr>프로젝트 만들기</vt:lpstr>
      <vt:lpstr>새 프로젝트 구성</vt:lpstr>
      <vt:lpstr>Hello 프로젝트 생성 후</vt:lpstr>
      <vt:lpstr>새 항목 만드는 메뉴 선택</vt:lpstr>
      <vt:lpstr>hello.cpp 소스 파일 생성</vt:lpstr>
      <vt:lpstr>hello.cpp 파일이 생성된 초기 모습</vt:lpstr>
      <vt:lpstr>hello.cpp 작성</vt:lpstr>
      <vt:lpstr>솔루션 탐색기에서 컴파일 메뉴 선택</vt:lpstr>
      <vt:lpstr>Hello 프로젝트의 빌드로 Hello.exe 생성</vt:lpstr>
      <vt:lpstr>Hello 프로젝트가 실행되는 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Sugil Choi</cp:lastModifiedBy>
  <cp:revision>144</cp:revision>
  <cp:lastPrinted>2013-07-12T10:01:15Z</cp:lastPrinted>
  <dcterms:created xsi:type="dcterms:W3CDTF">2011-08-27T14:53:28Z</dcterms:created>
  <dcterms:modified xsi:type="dcterms:W3CDTF">2024-03-11T00:59:55Z</dcterms:modified>
</cp:coreProperties>
</file>